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6" r:id="rId11"/>
    <p:sldId id="308" r:id="rId12"/>
    <p:sldId id="310" r:id="rId13"/>
    <p:sldId id="265" r:id="rId14"/>
    <p:sldId id="266" r:id="rId15"/>
    <p:sldId id="267" r:id="rId16"/>
    <p:sldId id="268" r:id="rId17"/>
    <p:sldId id="304" r:id="rId18"/>
    <p:sldId id="269" r:id="rId19"/>
    <p:sldId id="271" r:id="rId20"/>
    <p:sldId id="272" r:id="rId21"/>
    <p:sldId id="273" r:id="rId22"/>
    <p:sldId id="275" r:id="rId23"/>
    <p:sldId id="276" r:id="rId24"/>
    <p:sldId id="277" r:id="rId25"/>
    <p:sldId id="274" r:id="rId26"/>
    <p:sldId id="278" r:id="rId27"/>
    <p:sldId id="279" r:id="rId28"/>
    <p:sldId id="280" r:id="rId29"/>
    <p:sldId id="281" r:id="rId30"/>
    <p:sldId id="282" r:id="rId31"/>
    <p:sldId id="283" r:id="rId32"/>
    <p:sldId id="302" r:id="rId33"/>
    <p:sldId id="284" r:id="rId34"/>
    <p:sldId id="309" r:id="rId35"/>
    <p:sldId id="285" r:id="rId36"/>
    <p:sldId id="286" r:id="rId37"/>
    <p:sldId id="287" r:id="rId38"/>
    <p:sldId id="291" r:id="rId39"/>
    <p:sldId id="288" r:id="rId40"/>
    <p:sldId id="289" r:id="rId41"/>
    <p:sldId id="290" r:id="rId42"/>
    <p:sldId id="292" r:id="rId43"/>
    <p:sldId id="293" r:id="rId44"/>
    <p:sldId id="294" r:id="rId45"/>
    <p:sldId id="295" r:id="rId46"/>
    <p:sldId id="296" r:id="rId47"/>
    <p:sldId id="297" r:id="rId48"/>
    <p:sldId id="311" r:id="rId49"/>
    <p:sldId id="299" r:id="rId50"/>
    <p:sldId id="300" r:id="rId51"/>
    <p:sldId id="312" r:id="rId52"/>
    <p:sldId id="313" r:id="rId53"/>
    <p:sldId id="314" r:id="rId54"/>
    <p:sldId id="315" r:id="rId55"/>
    <p:sldId id="316" r:id="rId56"/>
    <p:sldId id="317" r:id="rId57"/>
    <p:sldId id="318" r:id="rId5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8B76-2B49-4405-B0AF-A0D70C032CDE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8D2F-BFEC-44DF-8ADF-70FB82B71E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78D2F-BFEC-44DF-8ADF-70FB82B71E5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76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DB5385-F165-4226-8D32-20D68ECFA520}" type="slidenum">
              <a:rPr lang="pl-PL" smtClean="0"/>
              <a:pPr eaLnBrk="1" hangingPunct="1"/>
              <a:t>17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53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54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68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1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18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88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28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77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2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4C40-8C3C-4BF5-BD1E-152808D3DF78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D8B2-B61A-4D48-8730-1A39598151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3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P%C4%99cherz_moczowy" TargetMode="External"/><Relationship Id="rId3" Type="http://schemas.openxmlformats.org/officeDocument/2006/relationships/hyperlink" Target="http://pl.wikipedia.org/wiki/Ci%C5%9Bnienie_krwi" TargetMode="External"/><Relationship Id="rId7" Type="http://schemas.openxmlformats.org/officeDocument/2006/relationships/hyperlink" Target="http://pl.wikipedia.org/wiki/Jelito" TargetMode="External"/><Relationship Id="rId2" Type="http://schemas.openxmlformats.org/officeDocument/2006/relationships/hyperlink" Target="http://pl.wikipedia.org/wiki/Uk%C5%82ad_krwiono%C5%9Bny_cz%C5%82owie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Oskrzela" TargetMode="External"/><Relationship Id="rId11" Type="http://schemas.openxmlformats.org/officeDocument/2006/relationships/hyperlink" Target="http://pl.wikipedia.org/wiki/Nikotyna" TargetMode="External"/><Relationship Id="rId5" Type="http://schemas.openxmlformats.org/officeDocument/2006/relationships/hyperlink" Target="http://pl.wikipedia.org/wiki/Tkanka_mi%C4%99%C5%9Bniowa_g%C5%82adka" TargetMode="External"/><Relationship Id="rId10" Type="http://schemas.openxmlformats.org/officeDocument/2006/relationships/hyperlink" Target="http://pl.wikipedia.org/wiki/Receptor" TargetMode="External"/><Relationship Id="rId4" Type="http://schemas.openxmlformats.org/officeDocument/2006/relationships/hyperlink" Target="http://pl.wikipedia.org/wiki/Serce" TargetMode="External"/><Relationship Id="rId9" Type="http://schemas.openxmlformats.org/officeDocument/2006/relationships/hyperlink" Target="http://pl.wikipedia.org/wiki/%C5%B9renic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Hormony_zwierz%C4%99ce" TargetMode="External"/><Relationship Id="rId3" Type="http://schemas.openxmlformats.org/officeDocument/2006/relationships/hyperlink" Target="http://pl.wikipedia.org/wiki/Uk%C5%82ad_pozapiramidowy" TargetMode="External"/><Relationship Id="rId7" Type="http://schemas.openxmlformats.org/officeDocument/2006/relationships/hyperlink" Target="http://pl.wikipedia.org/wiki/Podwzg%C3%B3rze" TargetMode="External"/><Relationship Id="rId2" Type="http://schemas.openxmlformats.org/officeDocument/2006/relationships/hyperlink" Target="http://pl.wikipedia.org/wiki/Recep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Procesy_poznawcze" TargetMode="External"/><Relationship Id="rId5" Type="http://schemas.openxmlformats.org/officeDocument/2006/relationships/hyperlink" Target="http://pl.wikipedia.org/wiki/Emocja" TargetMode="External"/><Relationship Id="rId10" Type="http://schemas.openxmlformats.org/officeDocument/2006/relationships/hyperlink" Target="http://pl.wikipedia.org/wiki/Gonadotropiny" TargetMode="External"/><Relationship Id="rId4" Type="http://schemas.openxmlformats.org/officeDocument/2006/relationships/hyperlink" Target="http://pl.wikipedia.org/wiki/Choroba_Parkinsona" TargetMode="External"/><Relationship Id="rId9" Type="http://schemas.openxmlformats.org/officeDocument/2006/relationships/hyperlink" Target="http://pl.wikipedia.org/wiki/Prolaktyna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928992" cy="1470025"/>
          </a:xfrm>
        </p:spPr>
        <p:txBody>
          <a:bodyPr>
            <a:normAutofit fontScale="90000"/>
          </a:bodyPr>
          <a:lstStyle/>
          <a:p>
            <a:br>
              <a:rPr lang="pl-PL" sz="4900" b="1" dirty="0">
                <a:solidFill>
                  <a:srgbClr val="0070C0"/>
                </a:solidFill>
              </a:rPr>
            </a:br>
            <a:br>
              <a:rPr lang="pl-PL" sz="4900" b="1" dirty="0">
                <a:solidFill>
                  <a:srgbClr val="0070C0"/>
                </a:solidFill>
              </a:rPr>
            </a:br>
            <a:r>
              <a:rPr lang="pl-PL" sz="4900" b="1" dirty="0">
                <a:solidFill>
                  <a:srgbClr val="0070C0"/>
                </a:solidFill>
              </a:rPr>
              <a:t>Anatomia układu nerwowego</a:t>
            </a:r>
            <a:br>
              <a:rPr lang="pl-PL" sz="4900" b="1" dirty="0">
                <a:solidFill>
                  <a:srgbClr val="0070C0"/>
                </a:solidFill>
              </a:rPr>
            </a:br>
            <a:br>
              <a:rPr lang="pl-PL" i="1" dirty="0"/>
            </a:b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Małgorzata Wiszniewska</a:t>
            </a:r>
          </a:p>
          <a:p>
            <a:endParaRPr lang="pl-PL" sz="2800" dirty="0"/>
          </a:p>
        </p:txBody>
      </p:sp>
      <p:sp>
        <p:nvSpPr>
          <p:cNvPr id="4" name="AutoShape 2" descr="Znalezione obrazy dla zapytania państwowa wyższa szkoła zawodowa w pi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72" y="4509120"/>
            <a:ext cx="3423080" cy="21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Znalezione obrazy dla zapytania państwowa wyższa szkoła zawodowa w pil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3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/>
              <a:t>Budowa rdzenia kręgowego</a:t>
            </a: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7027"/>
          <a:stretch>
            <a:fillRect/>
          </a:stretch>
        </p:blipFill>
        <p:spPr bwMode="auto">
          <a:xfrm>
            <a:off x="2843213" y="1341438"/>
            <a:ext cx="20081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upa 17"/>
          <p:cNvGrpSpPr>
            <a:grpSpLocks/>
          </p:cNvGrpSpPr>
          <p:nvPr/>
        </p:nvGrpSpPr>
        <p:grpSpPr bwMode="auto">
          <a:xfrm>
            <a:off x="6948488" y="1500188"/>
            <a:ext cx="1928812" cy="3857625"/>
            <a:chOff x="6215074" y="1565240"/>
            <a:chExt cx="1928826" cy="3857651"/>
          </a:xfrm>
        </p:grpSpPr>
        <p:pic>
          <p:nvPicPr>
            <p:cNvPr id="5138" name="Picture 11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1565240"/>
              <a:ext cx="1928826" cy="385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rostokąt 8"/>
            <p:cNvSpPr/>
            <p:nvPr/>
          </p:nvSpPr>
          <p:spPr>
            <a:xfrm>
              <a:off x="6357950" y="2071655"/>
              <a:ext cx="21431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289687" y="3643291"/>
              <a:ext cx="214315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215206" y="4143357"/>
              <a:ext cx="21431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7715272" y="3714729"/>
              <a:ext cx="214315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974037" y="4286233"/>
              <a:ext cx="169863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858148" y="4929175"/>
              <a:ext cx="214315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837511" y="5000613"/>
              <a:ext cx="21431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5125" name="Grupa 29"/>
          <p:cNvGrpSpPr>
            <a:grpSpLocks/>
          </p:cNvGrpSpPr>
          <p:nvPr/>
        </p:nvGrpSpPr>
        <p:grpSpPr bwMode="auto">
          <a:xfrm>
            <a:off x="4932363" y="1125538"/>
            <a:ext cx="2000250" cy="5076825"/>
            <a:chOff x="3571868" y="1142984"/>
            <a:chExt cx="2071702" cy="5236404"/>
          </a:xfrm>
        </p:grpSpPr>
        <p:pic>
          <p:nvPicPr>
            <p:cNvPr id="5127" name="Picture 10" descr="TMP14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68" y="1142984"/>
              <a:ext cx="2071702" cy="516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Prostokąt 17"/>
            <p:cNvSpPr/>
            <p:nvPr/>
          </p:nvSpPr>
          <p:spPr>
            <a:xfrm>
              <a:off x="4071707" y="6215648"/>
              <a:ext cx="499839" cy="90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4144052" y="5714604"/>
              <a:ext cx="141402" cy="501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3642568" y="4786198"/>
              <a:ext cx="143047" cy="42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3714914" y="3143886"/>
              <a:ext cx="213747" cy="427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3905642" y="1571983"/>
              <a:ext cx="215392" cy="571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133" name="pole tekstowe 24"/>
            <p:cNvSpPr txBox="1">
              <a:spLocks noChangeArrowheads="1"/>
            </p:cNvSpPr>
            <p:nvPr/>
          </p:nvSpPr>
          <p:spPr bwMode="auto">
            <a:xfrm rot="-5400000">
              <a:off x="3548689" y="1666169"/>
              <a:ext cx="713906" cy="37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l-PL" sz="900"/>
                <a:t>nerwy szyjne</a:t>
              </a:r>
            </a:p>
          </p:txBody>
        </p:sp>
        <p:sp>
          <p:nvSpPr>
            <p:cNvPr id="5134" name="pole tekstowe 25"/>
            <p:cNvSpPr txBox="1">
              <a:spLocks noChangeArrowheads="1"/>
            </p:cNvSpPr>
            <p:nvPr/>
          </p:nvSpPr>
          <p:spPr bwMode="auto">
            <a:xfrm rot="-5400000">
              <a:off x="3369620" y="3202050"/>
              <a:ext cx="785952" cy="37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l-PL" sz="900"/>
                <a:t>nerwy piersiowe</a:t>
              </a:r>
            </a:p>
          </p:txBody>
        </p:sp>
        <p:sp>
          <p:nvSpPr>
            <p:cNvPr id="5135" name="pole tekstowe 26"/>
            <p:cNvSpPr txBox="1">
              <a:spLocks noChangeArrowheads="1"/>
            </p:cNvSpPr>
            <p:nvPr/>
          </p:nvSpPr>
          <p:spPr bwMode="auto">
            <a:xfrm rot="-5400000">
              <a:off x="3082775" y="4844655"/>
              <a:ext cx="1214951" cy="23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nerwy lędźwiowe</a:t>
              </a:r>
            </a:p>
          </p:txBody>
        </p:sp>
        <p:sp>
          <p:nvSpPr>
            <p:cNvPr id="5136" name="pole tekstowe 27"/>
            <p:cNvSpPr txBox="1">
              <a:spLocks noChangeArrowheads="1"/>
            </p:cNvSpPr>
            <p:nvPr/>
          </p:nvSpPr>
          <p:spPr bwMode="auto">
            <a:xfrm rot="-5400000">
              <a:off x="3726413" y="5631951"/>
              <a:ext cx="785952" cy="37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nerwy krzyżowe</a:t>
              </a:r>
            </a:p>
          </p:txBody>
        </p:sp>
        <p:sp>
          <p:nvSpPr>
            <p:cNvPr id="5137" name="pole tekstowe 28"/>
            <p:cNvSpPr txBox="1">
              <a:spLocks noChangeArrowheads="1"/>
            </p:cNvSpPr>
            <p:nvPr/>
          </p:nvSpPr>
          <p:spPr bwMode="auto">
            <a:xfrm>
              <a:off x="3857960" y="6143603"/>
              <a:ext cx="928978" cy="23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n. ogonowy</a:t>
              </a:r>
            </a:p>
          </p:txBody>
        </p:sp>
      </p:grpSp>
      <p:pic>
        <p:nvPicPr>
          <p:cNvPr id="5126" name="Picture 5" descr="C:\Documents and Settings\User\Pulpit\ryciny- dydaktyka\3 Rdzeń i pień\468380_SPINALCO_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7382" b="3749"/>
          <a:stretch>
            <a:fillRect/>
          </a:stretch>
        </p:blipFill>
        <p:spPr bwMode="auto">
          <a:xfrm>
            <a:off x="250825" y="1628775"/>
            <a:ext cx="2454275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5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/>
              <a:t>Budowa rdzenia kręgowego</a:t>
            </a:r>
          </a:p>
        </p:txBody>
      </p:sp>
      <p:pic>
        <p:nvPicPr>
          <p:cNvPr id="6147" name="Picture 2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7053"/>
          <a:stretch>
            <a:fillRect/>
          </a:stretch>
        </p:blipFill>
        <p:spPr bwMode="auto">
          <a:xfrm>
            <a:off x="971550" y="1249363"/>
            <a:ext cx="6985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7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730\Pictures\rdzeń kręgowy M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/>
              <a:t>Rdzeń kręgowy  w badaniu MRI</a:t>
            </a:r>
          </a:p>
        </p:txBody>
      </p:sp>
    </p:spTree>
    <p:extLst>
      <p:ext uri="{BB962C8B-B14F-4D97-AF65-F5344CB8AC3E}">
        <p14:creationId xmlns:p14="http://schemas.microsoft.com/office/powerpoint/2010/main" val="16397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Mózg składa się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Półkule mózgu</a:t>
            </a:r>
          </a:p>
          <a:p>
            <a:r>
              <a:rPr lang="pl-PL" dirty="0">
                <a:solidFill>
                  <a:srgbClr val="0070C0"/>
                </a:solidFill>
              </a:rPr>
              <a:t>Pień mózgu</a:t>
            </a:r>
            <a:r>
              <a:rPr lang="pl-PL" dirty="0"/>
              <a:t>: śródmózgowie, most, rdzeń przedłużony</a:t>
            </a:r>
          </a:p>
          <a:p>
            <a:r>
              <a:rPr lang="pl-PL" dirty="0">
                <a:solidFill>
                  <a:srgbClr val="0070C0"/>
                </a:solidFill>
              </a:rPr>
              <a:t>Móżdżek</a:t>
            </a:r>
          </a:p>
          <a:p>
            <a:r>
              <a:rPr lang="pl-PL" dirty="0"/>
              <a:t>W obrębie pnia mózgu wychodzą nerwy czaszkowe: nerw bloczkowy (IV) – na powierzchni grzbietowej i nerwy: III, V-XII na powierzchni brzusznej.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132600" cy="11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59" y="188640"/>
            <a:ext cx="1708285" cy="204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8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W pniu mózgu znajduje się twór siatkowaty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Grupy komórek przemieszane z włóknami nerwowymi, które biegną w różnych kierunkach.</a:t>
            </a:r>
          </a:p>
          <a:p>
            <a:r>
              <a:rPr lang="pl-PL" dirty="0"/>
              <a:t>Znajduje się tu wiele jąder.</a:t>
            </a:r>
          </a:p>
          <a:p>
            <a:r>
              <a:rPr lang="pl-PL" dirty="0"/>
              <a:t>Ważne miejsce zajmują jądra zawierające komórki, które produkują  </a:t>
            </a:r>
            <a:r>
              <a:rPr lang="pl-PL" b="1" dirty="0">
                <a:solidFill>
                  <a:srgbClr val="FF0000"/>
                </a:solidFill>
              </a:rPr>
              <a:t>neuroprzekaźniki </a:t>
            </a:r>
            <a:r>
              <a:rPr lang="pl-PL" dirty="0"/>
              <a:t>takie jak: </a:t>
            </a:r>
            <a:r>
              <a:rPr lang="pl-PL" dirty="0">
                <a:solidFill>
                  <a:srgbClr val="FF0000"/>
                </a:solidFill>
              </a:rPr>
              <a:t>aminy </a:t>
            </a:r>
            <a:r>
              <a:rPr lang="pl-PL" dirty="0" err="1">
                <a:solidFill>
                  <a:srgbClr val="FF0000"/>
                </a:solidFill>
              </a:rPr>
              <a:t>katecholowe</a:t>
            </a:r>
            <a:r>
              <a:rPr lang="pl-PL" dirty="0">
                <a:solidFill>
                  <a:srgbClr val="FF0000"/>
                </a:solidFill>
              </a:rPr>
              <a:t>, serotonina, acetylocholina  </a:t>
            </a:r>
          </a:p>
        </p:txBody>
      </p:sp>
    </p:spTree>
    <p:extLst>
      <p:ext uri="{BB962C8B-B14F-4D97-AF65-F5344CB8AC3E}">
        <p14:creationId xmlns:p14="http://schemas.microsoft.com/office/powerpoint/2010/main" val="26280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tworu siatkowatego docierają aksony z całego ośrodkowego układu nerwowego.</a:t>
            </a:r>
          </a:p>
          <a:p>
            <a:r>
              <a:rPr lang="pl-PL" dirty="0"/>
              <a:t>Z tworu siatkowatego wychodzą włókna nerwowe:</a:t>
            </a:r>
          </a:p>
          <a:p>
            <a:r>
              <a:rPr lang="pl-PL" dirty="0"/>
              <a:t>Aparat własny</a:t>
            </a:r>
          </a:p>
          <a:p>
            <a:r>
              <a:rPr lang="pl-PL" dirty="0"/>
              <a:t>Układy zstępujące</a:t>
            </a:r>
          </a:p>
          <a:p>
            <a:r>
              <a:rPr lang="pl-PL" dirty="0"/>
              <a:t>Układy wstępujące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323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l730\Pictures\mózg schem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0243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730\Pictures\mózg człowieka -sche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1955"/>
            <a:ext cx="3976349" cy="28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7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Budowa pnia mózgu</a:t>
            </a:r>
          </a:p>
        </p:txBody>
      </p:sp>
      <p:grpSp>
        <p:nvGrpSpPr>
          <p:cNvPr id="15363" name="Grupa 27"/>
          <p:cNvGrpSpPr>
            <a:grpSpLocks/>
          </p:cNvGrpSpPr>
          <p:nvPr/>
        </p:nvGrpSpPr>
        <p:grpSpPr bwMode="auto">
          <a:xfrm>
            <a:off x="468313" y="1268413"/>
            <a:ext cx="5143500" cy="4929187"/>
            <a:chOff x="1857356" y="1142984"/>
            <a:chExt cx="5143536" cy="4929222"/>
          </a:xfrm>
        </p:grpSpPr>
        <p:sp>
          <p:nvSpPr>
            <p:cNvPr id="27" name="Prostokąt 26"/>
            <p:cNvSpPr/>
            <p:nvPr/>
          </p:nvSpPr>
          <p:spPr>
            <a:xfrm>
              <a:off x="6643701" y="1142984"/>
              <a:ext cx="357191" cy="492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5366" name="Picture 2" descr="C:\Documents and Settings\User\Pulpit\ryciny- dydaktyka\3 Rdzeń i pień\65858308_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" b="5084"/>
            <a:stretch>
              <a:fillRect/>
            </a:stretch>
          </p:blipFill>
          <p:spPr bwMode="auto">
            <a:xfrm>
              <a:off x="1857356" y="1142984"/>
              <a:ext cx="4859796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pole tekstowe 19"/>
            <p:cNvSpPr txBox="1">
              <a:spLocks noChangeArrowheads="1"/>
            </p:cNvSpPr>
            <p:nvPr/>
          </p:nvSpPr>
          <p:spPr bwMode="auto">
            <a:xfrm>
              <a:off x="2357422" y="3000372"/>
              <a:ext cx="642942" cy="304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400"/>
                <a:t>Most</a:t>
              </a:r>
            </a:p>
          </p:txBody>
        </p:sp>
        <p:sp>
          <p:nvSpPr>
            <p:cNvPr id="15368" name="pole tekstowe 20"/>
            <p:cNvSpPr txBox="1">
              <a:spLocks noChangeArrowheads="1"/>
            </p:cNvSpPr>
            <p:nvPr/>
          </p:nvSpPr>
          <p:spPr bwMode="auto">
            <a:xfrm>
              <a:off x="2357422" y="3929066"/>
              <a:ext cx="1357322" cy="517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400"/>
                <a:t>Rdzeń przedłużony</a:t>
              </a:r>
            </a:p>
          </p:txBody>
        </p:sp>
        <p:sp>
          <p:nvSpPr>
            <p:cNvPr id="15369" name="pole tekstowe 21"/>
            <p:cNvSpPr txBox="1">
              <a:spLocks noChangeArrowheads="1"/>
            </p:cNvSpPr>
            <p:nvPr/>
          </p:nvSpPr>
          <p:spPr bwMode="auto">
            <a:xfrm>
              <a:off x="3286116" y="4714884"/>
              <a:ext cx="785818" cy="304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400"/>
                <a:t>Oliwa</a:t>
              </a:r>
            </a:p>
          </p:txBody>
        </p:sp>
        <p:sp>
          <p:nvSpPr>
            <p:cNvPr id="15370" name="pole tekstowe 22"/>
            <p:cNvSpPr txBox="1">
              <a:spLocks noChangeArrowheads="1"/>
            </p:cNvSpPr>
            <p:nvPr/>
          </p:nvSpPr>
          <p:spPr bwMode="auto">
            <a:xfrm>
              <a:off x="5786446" y="4929198"/>
              <a:ext cx="1143008" cy="517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400"/>
                <a:t>Twór siatkowaty</a:t>
              </a:r>
            </a:p>
          </p:txBody>
        </p:sp>
        <p:sp>
          <p:nvSpPr>
            <p:cNvPr id="15371" name="pole tekstowe 23"/>
            <p:cNvSpPr txBox="1">
              <a:spLocks noChangeArrowheads="1"/>
            </p:cNvSpPr>
            <p:nvPr/>
          </p:nvSpPr>
          <p:spPr bwMode="auto">
            <a:xfrm>
              <a:off x="6072198" y="3214686"/>
              <a:ext cx="928694" cy="517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400"/>
                <a:t>Komora czwarta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3071801" y="1428736"/>
              <a:ext cx="2143140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373" name="pole tekstowe 25"/>
            <p:cNvSpPr txBox="1">
              <a:spLocks noChangeArrowheads="1"/>
            </p:cNvSpPr>
            <p:nvPr/>
          </p:nvSpPr>
          <p:spPr bwMode="auto">
            <a:xfrm>
              <a:off x="3000364" y="1785926"/>
              <a:ext cx="3286148" cy="30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400"/>
                <a:t>Autonomiczne ośrodki oddechowe</a:t>
              </a:r>
            </a:p>
          </p:txBody>
        </p:sp>
      </p:grp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5508625" y="2001838"/>
            <a:ext cx="33845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l-PL" sz="1600"/>
              <a:t>- jądra nerwów czaszkowych </a:t>
            </a:r>
          </a:p>
          <a:p>
            <a:pPr eaLnBrk="0" hangingPunct="0"/>
            <a:r>
              <a:rPr lang="pl-PL" sz="1600"/>
              <a:t>- oś</a:t>
            </a:r>
            <a:r>
              <a:rPr lang="pl-PL" sz="1600">
                <a:cs typeface="Times New Roman" pitchFamily="18" charset="0"/>
              </a:rPr>
              <a:t>rodki odpowiedzialne za utrzymanie funkcji </a:t>
            </a:r>
            <a:r>
              <a:rPr lang="pl-PL" sz="1600"/>
              <a:t>ż</a:t>
            </a:r>
            <a:r>
              <a:rPr lang="pl-PL" sz="1600">
                <a:cs typeface="Times New Roman" pitchFamily="18" charset="0"/>
              </a:rPr>
              <a:t>yciowych: oddychania, reguluj</a:t>
            </a:r>
            <a:r>
              <a:rPr lang="pl-PL" sz="1600"/>
              <a:t>ą</a:t>
            </a:r>
            <a:r>
              <a:rPr lang="pl-PL" sz="1600">
                <a:cs typeface="Times New Roman" pitchFamily="18" charset="0"/>
              </a:rPr>
              <a:t>cy prac</a:t>
            </a:r>
            <a:r>
              <a:rPr lang="pl-PL" sz="1600"/>
              <a:t>ę</a:t>
            </a:r>
            <a:r>
              <a:rPr lang="pl-PL" sz="1600">
                <a:cs typeface="Times New Roman" pitchFamily="18" charset="0"/>
              </a:rPr>
              <a:t> serca, ci</a:t>
            </a:r>
            <a:r>
              <a:rPr lang="pl-PL" sz="1600"/>
              <a:t>ś</a:t>
            </a:r>
            <a:r>
              <a:rPr lang="pl-PL" sz="1600">
                <a:cs typeface="Times New Roman" pitchFamily="18" charset="0"/>
              </a:rPr>
              <a:t>nienie t</a:t>
            </a:r>
            <a:r>
              <a:rPr lang="pl-PL" sz="1600"/>
              <a:t>ę</a:t>
            </a:r>
            <a:r>
              <a:rPr lang="pl-PL" sz="1600">
                <a:cs typeface="Times New Roman" pitchFamily="18" charset="0"/>
              </a:rPr>
              <a:t>tnicze, temperaturę, o</a:t>
            </a:r>
            <a:r>
              <a:rPr lang="pl-PL" sz="1600"/>
              <a:t>ś</a:t>
            </a:r>
            <a:r>
              <a:rPr lang="pl-PL" sz="1600">
                <a:cs typeface="Times New Roman" pitchFamily="18" charset="0"/>
              </a:rPr>
              <a:t>r</a:t>
            </a:r>
            <a:r>
              <a:rPr lang="pl-PL" sz="1600"/>
              <a:t>. </a:t>
            </a:r>
            <a:r>
              <a:rPr lang="pl-PL" sz="1600">
                <a:cs typeface="Times New Roman" pitchFamily="18" charset="0"/>
              </a:rPr>
              <a:t>odruchowe wzroku i słuchu </a:t>
            </a:r>
            <a:endParaRPr lang="pl-PL" sz="1600"/>
          </a:p>
          <a:p>
            <a:pPr eaLnBrk="0" hangingPunct="0"/>
            <a:r>
              <a:rPr lang="pl-PL" sz="1600">
                <a:cs typeface="Times New Roman" pitchFamily="18" charset="0"/>
              </a:rPr>
              <a:t>- Ośrodek integracji bodźców ruchowych i czuciowych </a:t>
            </a:r>
            <a:endParaRPr lang="pl-PL" sz="1600"/>
          </a:p>
          <a:p>
            <a:pPr eaLnBrk="0" hangingPunct="0"/>
            <a:r>
              <a:rPr lang="pl-PL" sz="1600">
                <a:cs typeface="Times New Roman" pitchFamily="18" charset="0"/>
              </a:rPr>
              <a:t>- ośrodków dla czynności odruchowych: połykanie, wymioty, kichanie, kaszel, mruganie powiekami.</a:t>
            </a:r>
            <a:endParaRPr lang="pl-PL" sz="1600"/>
          </a:p>
          <a:p>
            <a:pPr eaLnBrk="0" hangingPunct="0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253404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-31999" y="404664"/>
            <a:ext cx="8990261" cy="6453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Twór siatkowaty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i="1" dirty="0">
                <a:solidFill>
                  <a:srgbClr val="0070C0"/>
                </a:solidFill>
              </a:rPr>
              <a:t>Aparat własny </a:t>
            </a:r>
            <a:r>
              <a:rPr lang="pl-PL" dirty="0"/>
              <a:t>– bezpośrednie połączenia z innymi   ośrodkami pnia mózgowia.</a:t>
            </a:r>
          </a:p>
          <a:p>
            <a:pPr marL="0" indent="0">
              <a:buNone/>
            </a:pPr>
            <a:r>
              <a:rPr lang="pl-PL" dirty="0"/>
              <a:t>   Wpływa na funkcje: </a:t>
            </a:r>
          </a:p>
          <a:p>
            <a:pPr marL="0" indent="0">
              <a:buNone/>
            </a:pPr>
            <a:r>
              <a:rPr lang="pl-PL" dirty="0"/>
              <a:t>   żucia, łykania, układu krążenia     i oddechowego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i="1" dirty="0">
                <a:solidFill>
                  <a:srgbClr val="0070C0"/>
                </a:solidFill>
              </a:rPr>
              <a:t>Układy zstępujące</a:t>
            </a:r>
            <a:r>
              <a:rPr lang="pl-PL" dirty="0"/>
              <a:t>: dochodzą do rdzenia kręgowego  do ośrodków ruchowych, czuciowych i wegetatywnych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i="1" dirty="0">
                <a:solidFill>
                  <a:srgbClr val="0070C0"/>
                </a:solidFill>
              </a:rPr>
              <a:t>Układy wstępujące</a:t>
            </a:r>
            <a:r>
              <a:rPr lang="pl-PL" dirty="0"/>
              <a:t>: przesyła informacje przez jądra wzgórza do  kory mózgu (układ pobudzający mózg),  </a:t>
            </a:r>
          </a:p>
          <a:p>
            <a:pPr marL="0" indent="0">
              <a:buNone/>
            </a:pPr>
            <a:r>
              <a:rPr lang="pl-PL" dirty="0"/>
              <a:t>    informacje do  podwzgórza i układu limbicznego </a:t>
            </a:r>
          </a:p>
        </p:txBody>
      </p:sp>
    </p:spTree>
    <p:extLst>
      <p:ext uri="{BB962C8B-B14F-4D97-AF65-F5344CB8AC3E}">
        <p14:creationId xmlns:p14="http://schemas.microsoft.com/office/powerpoint/2010/main" val="140415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l730\Pictures\nerwy czaszkow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536504" cy="31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730\Pictures\ośrodki w pn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1386"/>
            <a:ext cx="3672408" cy="32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9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Układ nerwowy  obwodowy i ośrodkowy</a:t>
            </a:r>
            <a:br>
              <a:rPr lang="pl-PL" sz="3600" b="1" dirty="0">
                <a:solidFill>
                  <a:srgbClr val="0070C0"/>
                </a:solidFill>
              </a:rPr>
            </a:b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/>
              <a:t>Układ nerwowy obwodowy składa się z nerwów rdzeniowych i czaszkowych z którymi związane są zwoje.</a:t>
            </a:r>
          </a:p>
          <a:p>
            <a:r>
              <a:rPr lang="pl-PL" dirty="0"/>
              <a:t>Nerwy zawierają pęczki włókien nerwowych </a:t>
            </a:r>
            <a:br>
              <a:rPr lang="pl-PL" dirty="0"/>
            </a:br>
            <a:r>
              <a:rPr lang="pl-PL" dirty="0"/>
              <a:t>(ruchowe, czuciowe, wegetatywne)</a:t>
            </a:r>
          </a:p>
          <a:p>
            <a:r>
              <a:rPr lang="pl-PL" dirty="0"/>
              <a:t>Zwoje mogą zawierać komórki czuciowe lub komórki wegetatywne.</a:t>
            </a:r>
          </a:p>
          <a:p>
            <a:endParaRPr lang="pl-PL" dirty="0"/>
          </a:p>
          <a:p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11560" y="908720"/>
            <a:ext cx="83529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7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822424"/>
          </a:xfrm>
        </p:spPr>
        <p:txBody>
          <a:bodyPr>
            <a:normAutofit/>
          </a:bodyPr>
          <a:lstStyle/>
          <a:p>
            <a:r>
              <a:rPr lang="pl-PL" sz="3600" dirty="0"/>
              <a:t>Twór siatkowaty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pl-PL" dirty="0"/>
              <a:t>W tworze siatkowatym  znajdują się neurony  stanowiący ośrodek poziomych ruchów gałek.</a:t>
            </a:r>
          </a:p>
          <a:p>
            <a:r>
              <a:rPr lang="pl-PL" dirty="0"/>
              <a:t>W rdzeniu przedłużonym znajdują się neurony oddechowe i krążeniowe</a:t>
            </a:r>
          </a:p>
          <a:p>
            <a:pPr>
              <a:buFont typeface="Wingdings" pitchFamily="2" charset="2"/>
              <a:buChar char="Ø"/>
            </a:pPr>
            <a:r>
              <a:rPr lang="pl-PL" i="1" dirty="0">
                <a:solidFill>
                  <a:srgbClr val="0070C0"/>
                </a:solidFill>
              </a:rPr>
              <a:t>Wstępujący (aktywujący) układ siatkowaty odpowiada za stan świadomości i czuwania</a:t>
            </a:r>
          </a:p>
          <a:p>
            <a:pPr>
              <a:buFont typeface="Wingdings" pitchFamily="2" charset="2"/>
              <a:buChar char="Ø"/>
            </a:pPr>
            <a:r>
              <a:rPr lang="pl-PL" i="1" dirty="0">
                <a:solidFill>
                  <a:srgbClr val="0070C0"/>
                </a:solidFill>
              </a:rPr>
              <a:t>Uszkodzenie tego obszaru prowadzi do śpiączki</a:t>
            </a:r>
          </a:p>
          <a:p>
            <a:pPr>
              <a:buFont typeface="Wingdings" pitchFamily="2" charset="2"/>
              <a:buChar char="Ø"/>
            </a:pPr>
            <a:r>
              <a:rPr lang="pl-PL" i="1" dirty="0"/>
              <a:t>Pomaga w modulowaniu czynności trzewnych, neuroendokrynnych, reakcji emocjonalnych i zachowania  </a:t>
            </a:r>
          </a:p>
        </p:txBody>
      </p:sp>
    </p:spTree>
    <p:extLst>
      <p:ext uri="{BB962C8B-B14F-4D97-AF65-F5344CB8AC3E}">
        <p14:creationId xmlns:p14="http://schemas.microsoft.com/office/powerpoint/2010/main" val="84967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 ośrodkowym układzie nerwowym</a:t>
            </a:r>
            <a:br>
              <a:rPr lang="pl-PL" sz="3600" dirty="0"/>
            </a:br>
            <a:r>
              <a:rPr lang="pl-PL" sz="3600" dirty="0"/>
              <a:t>(OUN)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Istota szara – zawiera głównie  ciała komórek nerwowych</a:t>
            </a:r>
          </a:p>
          <a:p>
            <a:r>
              <a:rPr lang="pl-PL" dirty="0"/>
              <a:t>Istota biała – zawiera włókna nerwowe z osłonka mielinową</a:t>
            </a:r>
          </a:p>
          <a:p>
            <a:r>
              <a:rPr lang="pl-PL" dirty="0"/>
              <a:t>W istocie białej i szarej znajduje się tkanka glejowa</a:t>
            </a:r>
          </a:p>
          <a:p>
            <a:r>
              <a:rPr lang="pl-PL" i="1" dirty="0">
                <a:solidFill>
                  <a:srgbClr val="0070C0"/>
                </a:solidFill>
              </a:rPr>
              <a:t>W OUN – ponad sto miliardów   komórek nerwowych</a:t>
            </a:r>
          </a:p>
        </p:txBody>
      </p:sp>
    </p:spTree>
    <p:extLst>
      <p:ext uri="{BB962C8B-B14F-4D97-AF65-F5344CB8AC3E}">
        <p14:creationId xmlns:p14="http://schemas.microsoft.com/office/powerpoint/2010/main" val="251478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 Określone grupy komórek o pewnych charakterystycznych cechach tworzą </a:t>
            </a:r>
            <a:r>
              <a:rPr lang="pl-PL" dirty="0">
                <a:solidFill>
                  <a:srgbClr val="0070C0"/>
                </a:solidFill>
              </a:rPr>
              <a:t>jądra mózgowia i rdzenia kręgowego.</a:t>
            </a:r>
          </a:p>
          <a:p>
            <a:pPr marL="0" indent="0" algn="ctr">
              <a:buNone/>
            </a:pPr>
            <a:r>
              <a:rPr lang="pl-PL" dirty="0"/>
              <a:t> Są to ośrodki nerwowe, np. </a:t>
            </a:r>
            <a:r>
              <a:rPr lang="pl-PL" dirty="0">
                <a:solidFill>
                  <a:srgbClr val="0070C0"/>
                </a:solidFill>
              </a:rPr>
              <a:t>ośrodek sytości,             ośrodek krążenia, ośrodek oddychania.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 Neurony </a:t>
            </a:r>
            <a:r>
              <a:rPr lang="pl-PL" dirty="0" err="1"/>
              <a:t>krótkoaksonalne</a:t>
            </a:r>
            <a:r>
              <a:rPr lang="pl-PL" dirty="0"/>
              <a:t> w tym samym ośrodku  połączone są ze sobą – są to neurony kojarzeniowe integrujące współpracę neuronów w określonym ośrodku.   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 Neurony </a:t>
            </a:r>
            <a:r>
              <a:rPr lang="pl-PL" dirty="0" err="1"/>
              <a:t>długoaksonalne</a:t>
            </a:r>
            <a:r>
              <a:rPr lang="pl-PL" dirty="0"/>
              <a:t> maja połączenia z innymi okolicami układu nerwowego.</a:t>
            </a:r>
          </a:p>
        </p:txBody>
      </p:sp>
    </p:spTree>
    <p:extLst>
      <p:ext uri="{BB962C8B-B14F-4D97-AF65-F5344CB8AC3E}">
        <p14:creationId xmlns:p14="http://schemas.microsoft.com/office/powerpoint/2010/main" val="392054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Impulsy nerwowe są przesyłane między ośrodkami przez wiązki aksonów = drogi, szlaki nerwowe</a:t>
            </a:r>
          </a:p>
        </p:txBody>
      </p:sp>
    </p:spTree>
    <p:extLst>
      <p:ext uri="{BB962C8B-B14F-4D97-AF65-F5344CB8AC3E}">
        <p14:creationId xmlns:p14="http://schemas.microsoft.com/office/powerpoint/2010/main" val="326193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Drogi rdzeniowo-mózgowe</a:t>
            </a:r>
            <a:br>
              <a:rPr lang="pl-PL" sz="3600" dirty="0"/>
            </a:br>
            <a:r>
              <a:rPr lang="pl-PL" sz="3600" dirty="0"/>
              <a:t>(Droga rdzeniowo-wzgórzowa boczna i przednia)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pl-PL" sz="2800" dirty="0"/>
              <a:t>Boczna: czucie bólu i temperatury</a:t>
            </a:r>
          </a:p>
          <a:p>
            <a:r>
              <a:rPr lang="pl-PL" sz="2800" dirty="0"/>
              <a:t>Przednia: czucie  dotyku </a:t>
            </a:r>
          </a:p>
          <a:p>
            <a:endParaRPr lang="pl-PL" dirty="0"/>
          </a:p>
        </p:txBody>
      </p:sp>
      <p:pic>
        <p:nvPicPr>
          <p:cNvPr id="1026" name="Picture 2" descr="C:\Users\l730\Pictures\droga rdzeniowo-wzgórzowa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744416" cy="41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730\Pictures\droga rdzeniowo-wzgórzo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54" y="2929750"/>
            <a:ext cx="4664791" cy="34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15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Droga mózgowo-rdzeniowa </a:t>
            </a:r>
            <a:br>
              <a:rPr lang="pl-PL" sz="3600" dirty="0"/>
            </a:br>
            <a:r>
              <a:rPr lang="pl-PL" sz="3600" dirty="0"/>
              <a:t>piramidowa</a:t>
            </a:r>
          </a:p>
        </p:txBody>
      </p:sp>
      <p:pic>
        <p:nvPicPr>
          <p:cNvPr id="2050" name="Picture 2" descr="C:\Users\l730\Pictures\droga piramidowa 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7363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730\Pictures\droga piramido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3042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730\Pictures\droga piramidowa 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18722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5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Układy neuroprzekaźnikowe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Układ cholinergiczny</a:t>
            </a:r>
          </a:p>
          <a:p>
            <a:r>
              <a:rPr lang="pl-PL" dirty="0"/>
              <a:t>Neuroprzekaźnik : ACETYLOCHOLINA (Ach)</a:t>
            </a:r>
          </a:p>
          <a:p>
            <a:r>
              <a:rPr lang="pl-PL" dirty="0"/>
              <a:t>Związana jest: </a:t>
            </a:r>
          </a:p>
          <a:p>
            <a:r>
              <a:rPr lang="pl-PL" dirty="0"/>
              <a:t>z układem autonomicznym</a:t>
            </a:r>
          </a:p>
          <a:p>
            <a:r>
              <a:rPr lang="pl-PL" dirty="0"/>
              <a:t>Z obwodowym układem ruchowym</a:t>
            </a:r>
          </a:p>
          <a:p>
            <a:r>
              <a:rPr lang="pl-PL" dirty="0"/>
              <a:t>Z OUN</a:t>
            </a:r>
          </a:p>
        </p:txBody>
      </p:sp>
    </p:spTree>
    <p:extLst>
      <p:ext uri="{BB962C8B-B14F-4D97-AF65-F5344CB8AC3E}">
        <p14:creationId xmlns:p14="http://schemas.microsoft.com/office/powerpoint/2010/main" val="3914623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Acetylocholina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pl-PL" i="1" dirty="0">
                <a:solidFill>
                  <a:srgbClr val="FF0000"/>
                </a:solidFill>
              </a:rPr>
              <a:t>Działa pobudzająco na mięśnie gładkie</a:t>
            </a:r>
          </a:p>
          <a:p>
            <a:r>
              <a:rPr lang="pl-PL" dirty="0"/>
              <a:t>powoduje rozszerzenie </a:t>
            </a:r>
            <a:r>
              <a:rPr lang="pl-PL" dirty="0">
                <a:hlinkClick r:id="rId2" action="ppaction://hlinkfile" tooltip="Układ krwionośny człowieka"/>
              </a:rPr>
              <a:t>naczyń krwionośnych</a:t>
            </a:r>
            <a:r>
              <a:rPr lang="pl-PL" dirty="0"/>
              <a:t>,</a:t>
            </a:r>
          </a:p>
          <a:p>
            <a:r>
              <a:rPr lang="pl-PL" dirty="0"/>
              <a:t>obniża </a:t>
            </a:r>
            <a:r>
              <a:rPr lang="pl-PL" dirty="0">
                <a:hlinkClick r:id="rId3" action="ppaction://hlinkfile" tooltip="Ciśnienie krwi"/>
              </a:rPr>
              <a:t>ciśnienie krwi</a:t>
            </a:r>
            <a:endParaRPr lang="pl-PL" dirty="0"/>
          </a:p>
          <a:p>
            <a:r>
              <a:rPr lang="pl-PL" dirty="0"/>
              <a:t>zwalnia częstość akcji </a:t>
            </a:r>
            <a:r>
              <a:rPr lang="pl-PL" dirty="0">
                <a:hlinkClick r:id="rId4" action="ppaction://hlinkfile" tooltip="Serce"/>
              </a:rPr>
              <a:t>serca</a:t>
            </a:r>
            <a:endParaRPr lang="pl-PL" dirty="0"/>
          </a:p>
          <a:p>
            <a:r>
              <a:rPr lang="pl-PL" dirty="0"/>
              <a:t>zmniejsza siłę skurczu mięśnia sercowego</a:t>
            </a:r>
          </a:p>
          <a:p>
            <a:r>
              <a:rPr lang="pl-PL" dirty="0"/>
              <a:t>powoduje skurcze </a:t>
            </a:r>
            <a:r>
              <a:rPr lang="pl-PL" dirty="0">
                <a:hlinkClick r:id="rId5" action="ppaction://hlinkfile" tooltip="Tkanka mięśniowa gładka"/>
              </a:rPr>
              <a:t>mięśni gładkich</a:t>
            </a:r>
            <a:r>
              <a:rPr lang="pl-PL" dirty="0"/>
              <a:t> </a:t>
            </a:r>
            <a:r>
              <a:rPr lang="pl-PL" dirty="0">
                <a:hlinkClick r:id="rId6" action="ppaction://hlinkfile" tooltip="Oskrzela"/>
              </a:rPr>
              <a:t>oskrzeli</a:t>
            </a:r>
            <a:r>
              <a:rPr lang="pl-PL" dirty="0"/>
              <a:t>, </a:t>
            </a:r>
            <a:r>
              <a:rPr lang="pl-PL" dirty="0">
                <a:hlinkClick r:id="rId7" action="ppaction://hlinkfile" tooltip="Jelito"/>
              </a:rPr>
              <a:t>jelit</a:t>
            </a:r>
            <a:r>
              <a:rPr lang="pl-PL" dirty="0"/>
              <a:t> i </a:t>
            </a:r>
            <a:r>
              <a:rPr lang="pl-PL" dirty="0">
                <a:hlinkClick r:id="rId8" action="ppaction://hlinkfile" tooltip="Pęcherz moczowy"/>
              </a:rPr>
              <a:t>pęcherza moczowego</a:t>
            </a:r>
            <a:endParaRPr lang="pl-PL" dirty="0"/>
          </a:p>
          <a:p>
            <a:r>
              <a:rPr lang="pl-PL" dirty="0"/>
              <a:t>powoduje zwężenie </a:t>
            </a:r>
            <a:r>
              <a:rPr lang="pl-PL" dirty="0">
                <a:hlinkClick r:id="rId9" action="ppaction://hlinkfile" tooltip="Źrenica"/>
              </a:rPr>
              <a:t>źrenic</a:t>
            </a:r>
            <a:endParaRPr lang="pl-PL" dirty="0"/>
          </a:p>
          <a:p>
            <a:r>
              <a:rPr lang="pl-PL" dirty="0"/>
              <a:t>pobudza zwiększenie wydzielania gruczołów</a:t>
            </a:r>
          </a:p>
          <a:p>
            <a:r>
              <a:rPr lang="pl-PL" dirty="0"/>
              <a:t>wyzwala skurcz mięśni prążkowanych (</a:t>
            </a:r>
            <a:r>
              <a:rPr lang="pl-PL" dirty="0">
                <a:hlinkClick r:id="rId10" action="ppaction://hlinkfile" tooltip="Receptor"/>
              </a:rPr>
              <a:t>receptory</a:t>
            </a:r>
            <a:r>
              <a:rPr lang="pl-PL" dirty="0"/>
              <a:t> </a:t>
            </a:r>
            <a:r>
              <a:rPr lang="pl-PL" dirty="0">
                <a:hlinkClick r:id="rId11" action="ppaction://hlinkfile" tooltip="Nikotyna"/>
              </a:rPr>
              <a:t>nikotynowe</a:t>
            </a:r>
            <a:r>
              <a:rPr lang="pl-PL" dirty="0"/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52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cs typeface="Times New Roman" pitchFamily="18" charset="0"/>
              </a:rPr>
              <a:t>Acetylocholina (Ach)</a:t>
            </a:r>
            <a:endParaRPr lang="pl-PL" sz="36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2776"/>
            <a:ext cx="8867328" cy="525658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pl-PL" dirty="0">
                <a:cs typeface="Times New Roman" pitchFamily="18" charset="0"/>
              </a:rPr>
              <a:t>jest wykorzystywana m.in. przez te obszary mózgu, które uczestniczą w procesach długoterminowego planowania, skupiania się, uwagi. Kieruje przepływem   impulsów przychodzących zarówno do mózgu, jaki i z mózgu, pracą motoryczną, nauką i pamięcią, dostarczaniem impulsów w czasie snu, seksu i innymi czynnościami.</a:t>
            </a:r>
            <a:r>
              <a:rPr lang="pl-PL" dirty="0"/>
              <a:t> </a:t>
            </a:r>
          </a:p>
          <a:p>
            <a:pPr>
              <a:buBlip>
                <a:blip r:embed="rId2"/>
              </a:buBlip>
            </a:pPr>
            <a:r>
              <a:rPr lang="pl-PL" dirty="0">
                <a:cs typeface="Times New Roman" pitchFamily="18" charset="0"/>
              </a:rPr>
              <a:t>podniesienie poziomu </a:t>
            </a:r>
            <a:r>
              <a:rPr lang="pl-PL" dirty="0" err="1">
                <a:cs typeface="Times New Roman" pitchFamily="18" charset="0"/>
              </a:rPr>
              <a:t>ACh</a:t>
            </a:r>
            <a:r>
              <a:rPr lang="pl-PL" dirty="0">
                <a:cs typeface="Times New Roman" pitchFamily="18" charset="0"/>
              </a:rPr>
              <a:t> poprawia wydajność człowieka przy różnych testach inteligencji i pamięciowych. </a:t>
            </a:r>
          </a:p>
          <a:p>
            <a:pPr>
              <a:buBlip>
                <a:blip r:embed="rId2"/>
              </a:buBlip>
            </a:pPr>
            <a:r>
              <a:rPr lang="pl-PL" b="1" dirty="0">
                <a:solidFill>
                  <a:srgbClr val="000000"/>
                </a:solidFill>
                <a:cs typeface="Times New Roman" pitchFamily="18" charset="0"/>
              </a:rPr>
              <a:t>Acetylocholina</a:t>
            </a:r>
            <a:r>
              <a:rPr lang="pl-PL" dirty="0">
                <a:cs typeface="Times New Roman" pitchFamily="18" charset="0"/>
              </a:rPr>
              <a:t> jest  ważna w utrzymaniu struktury komórek mózgowych.</a:t>
            </a:r>
            <a:r>
              <a:rPr lang="pl-PL" dirty="0"/>
              <a:t> 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2248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Ach w synapsie</a:t>
            </a:r>
          </a:p>
        </p:txBody>
      </p:sp>
      <p:pic>
        <p:nvPicPr>
          <p:cNvPr id="4" name="Picture 5" descr="C:\Documents and Settings\Kasia\Pulpit\skany\Untitled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81" y="1600200"/>
            <a:ext cx="40410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6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404664"/>
            <a:ext cx="91440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Podstawowym elementem nerwów są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włókna nerwowe.</a:t>
            </a:r>
          </a:p>
          <a:p>
            <a:pPr marL="0" indent="0">
              <a:buNone/>
            </a:pPr>
            <a:r>
              <a:rPr lang="pl-PL" dirty="0"/>
              <a:t>Każde włókno nerwowe  zawiera:</a:t>
            </a:r>
          </a:p>
          <a:p>
            <a:pPr>
              <a:buFont typeface="Wingdings" pitchFamily="2" charset="2"/>
              <a:buChar char="Ø"/>
            </a:pPr>
            <a:r>
              <a:rPr lang="pl-PL" dirty="0">
                <a:solidFill>
                  <a:srgbClr val="FF0000"/>
                </a:solidFill>
              </a:rPr>
              <a:t>Akson</a:t>
            </a:r>
            <a:r>
              <a:rPr lang="pl-PL" dirty="0"/>
              <a:t> – wypustka komórki nerwowej</a:t>
            </a:r>
          </a:p>
          <a:p>
            <a:pPr>
              <a:buFont typeface="Wingdings" pitchFamily="2" charset="2"/>
              <a:buChar char="Ø"/>
            </a:pPr>
            <a:r>
              <a:rPr lang="pl-PL" dirty="0">
                <a:solidFill>
                  <a:srgbClr val="FF0000"/>
                </a:solidFill>
              </a:rPr>
              <a:t>Osłonka nerwowa </a:t>
            </a:r>
            <a:r>
              <a:rPr lang="pl-PL" dirty="0"/>
              <a:t>– </a:t>
            </a:r>
            <a:r>
              <a:rPr lang="pl-PL" dirty="0" err="1"/>
              <a:t>neurolema</a:t>
            </a:r>
            <a:r>
              <a:rPr lang="pl-PL" dirty="0"/>
              <a:t> (osłonka </a:t>
            </a:r>
            <a:r>
              <a:rPr lang="pl-PL" dirty="0" err="1"/>
              <a:t>Schwanna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W niektórych nerwach  komórki </a:t>
            </a:r>
            <a:r>
              <a:rPr lang="pl-PL" dirty="0" err="1"/>
              <a:t>neurolemy</a:t>
            </a:r>
            <a:r>
              <a:rPr lang="pl-PL" dirty="0"/>
              <a:t> wytwarzają osłonkę mielinową.</a:t>
            </a:r>
          </a:p>
          <a:p>
            <a:pPr marL="0" indent="0">
              <a:buNone/>
            </a:pPr>
            <a:r>
              <a:rPr lang="pl-PL" dirty="0"/>
              <a:t>Wyróżniamy włókna nerwowe: </a:t>
            </a:r>
          </a:p>
          <a:p>
            <a:pPr>
              <a:buFont typeface="Wingdings" pitchFamily="2" charset="2"/>
              <a:buChar char="§"/>
            </a:pPr>
            <a:r>
              <a:rPr lang="pl-PL" i="1" dirty="0" err="1"/>
              <a:t>Bezmielinowe</a:t>
            </a:r>
            <a:r>
              <a:rPr lang="pl-PL" i="1" dirty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pl-PL" i="1" dirty="0"/>
              <a:t>Mielinowe (grubsze, szybciej przewodzą)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345332" cy="13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069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sz="3600" u="sng" dirty="0">
                <a:solidFill>
                  <a:srgbClr val="FF0000"/>
                </a:solidFill>
              </a:rPr>
              <a:t>Układ Dopaminergiczny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120680"/>
          </a:xfrm>
        </p:spPr>
        <p:txBody>
          <a:bodyPr>
            <a:noAutofit/>
          </a:bodyPr>
          <a:lstStyle/>
          <a:p>
            <a:endParaRPr lang="pl-PL" sz="2400" dirty="0"/>
          </a:p>
          <a:p>
            <a:pPr>
              <a:buFont typeface="Wingdings" pitchFamily="2" charset="2"/>
              <a:buChar char="Ø"/>
            </a:pPr>
            <a:r>
              <a:rPr lang="pl-PL" sz="2400" dirty="0"/>
              <a:t>Neurony dopaminergiczne  znajdują się w śródmózgowiu, w podwzgórzu, w opuszce węchowej.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err="1"/>
              <a:t>Neuromediatorem</a:t>
            </a:r>
            <a:r>
              <a:rPr lang="pl-PL" sz="2400" dirty="0"/>
              <a:t> jest Dopamina (DA)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/>
              <a:t>Dopamina działa przez swoiste </a:t>
            </a:r>
            <a:r>
              <a:rPr lang="pl-PL" sz="2400" dirty="0">
                <a:hlinkClick r:id="rId2" action="ppaction://hlinkfile" tooltip="Receptor"/>
              </a:rPr>
              <a:t>receptory</a:t>
            </a:r>
            <a:r>
              <a:rPr lang="pl-PL" sz="2400" dirty="0"/>
              <a:t> (pięć opisanych podtypów) zlokalizowane w błonie </a:t>
            </a:r>
            <a:r>
              <a:rPr lang="pl-PL" sz="2400" dirty="0" err="1"/>
              <a:t>pre</a:t>
            </a:r>
            <a:r>
              <a:rPr lang="pl-PL" sz="2400" dirty="0"/>
              <a:t>- jak i postsynaptycznej. Odgrywa odmienną rolę w zależności od miejsca swego działania: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/>
              <a:t>w </a:t>
            </a:r>
            <a:r>
              <a:rPr lang="pl-PL" sz="2400" dirty="0">
                <a:hlinkClick r:id="rId3" action="ppaction://hlinkfile" tooltip="Układ pozapiramidowy"/>
              </a:rPr>
              <a:t>układzie pozapiramidowym</a:t>
            </a:r>
            <a:r>
              <a:rPr lang="pl-PL" sz="2400" dirty="0"/>
              <a:t> jest odpowiedzialna za napęd ruchowy, koordynację oraz napięcie mięśni − w </a:t>
            </a:r>
            <a:r>
              <a:rPr lang="pl-PL" sz="2400" dirty="0">
                <a:hlinkClick r:id="rId4" action="ppaction://hlinkfile" tooltip="Choroba Parkinsona"/>
              </a:rPr>
              <a:t>chorobie Parkinsona</a:t>
            </a:r>
            <a:r>
              <a:rPr lang="pl-PL" sz="2400" dirty="0"/>
              <a:t> występuje niedobór dopaminy;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/>
              <a:t>w układzie  limbicznym  jest odpowiedzialna za procesy </a:t>
            </a:r>
            <a:r>
              <a:rPr lang="pl-PL" sz="2400" dirty="0">
                <a:hlinkClick r:id="rId5" action="ppaction://hlinkfile" tooltip="Emocja"/>
              </a:rPr>
              <a:t>emocjonalne</a:t>
            </a:r>
            <a:r>
              <a:rPr lang="pl-PL" sz="2400" dirty="0"/>
              <a:t>, </a:t>
            </a:r>
            <a:r>
              <a:rPr lang="pl-PL" sz="2400" dirty="0">
                <a:hlinkClick r:id="rId6" action="ppaction://hlinkfile" tooltip="Procesy poznawcze"/>
              </a:rPr>
              <a:t>wyższe czynności psychiczne</a:t>
            </a:r>
            <a:r>
              <a:rPr lang="pl-PL" sz="2400" dirty="0"/>
              <a:t> oraz w znacznie mniejszym stopniu procesy ruchowe;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/>
              <a:t>w </a:t>
            </a:r>
            <a:r>
              <a:rPr lang="pl-PL" sz="2400" dirty="0">
                <a:hlinkClick r:id="rId7" action="ppaction://hlinkfile" tooltip="Podwzgórze"/>
              </a:rPr>
              <a:t>podwzgórzu</a:t>
            </a:r>
            <a:r>
              <a:rPr lang="pl-PL" sz="2400" dirty="0"/>
              <a:t> jest związana głównie z regulacją wydzielania </a:t>
            </a:r>
            <a:r>
              <a:rPr lang="pl-PL" sz="2400" dirty="0">
                <a:hlinkClick r:id="rId8" action="ppaction://hlinkfile" tooltip="Hormony zwierzęce"/>
              </a:rPr>
              <a:t>hormonów</a:t>
            </a:r>
            <a:r>
              <a:rPr lang="pl-PL" sz="2400" dirty="0"/>
              <a:t>, a szczególnie </a:t>
            </a:r>
            <a:r>
              <a:rPr lang="pl-PL" sz="2400" dirty="0">
                <a:hlinkClick r:id="rId9" action="ppaction://hlinkfile" tooltip="Prolaktyna"/>
              </a:rPr>
              <a:t>prolaktyny</a:t>
            </a:r>
            <a:r>
              <a:rPr lang="pl-PL" sz="2400" dirty="0"/>
              <a:t>  i </a:t>
            </a:r>
            <a:r>
              <a:rPr lang="pl-PL" sz="2400" dirty="0">
                <a:hlinkClick r:id="rId10" action="ppaction://hlinkfile" tooltip="Gonadotropiny"/>
              </a:rPr>
              <a:t>gonadotropin</a:t>
            </a:r>
            <a:r>
              <a:rPr lang="pl-PL" sz="2400" dirty="0"/>
              <a:t>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92183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Układ współczulny i przywspółczulny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72088"/>
          </a:xfrm>
        </p:spPr>
        <p:txBody>
          <a:bodyPr>
            <a:noAutofit/>
          </a:bodyPr>
          <a:lstStyle/>
          <a:p>
            <a:r>
              <a:rPr lang="pl-PL" sz="2400" dirty="0"/>
              <a:t>W układzie przywspółczulnym można wyróżnić dwa typy receptorów : muskarynowe (M1 – M5 ;największe znaczenie mają receptory M1 – M3) i nikotynowe</a:t>
            </a:r>
          </a:p>
          <a:p>
            <a:r>
              <a:rPr lang="pl-PL" sz="2400" dirty="0"/>
              <a:t>Cholina wywiera na te receptory słabe działanie </a:t>
            </a:r>
            <a:r>
              <a:rPr lang="pl-PL" sz="2400" dirty="0" err="1"/>
              <a:t>parasympatykomimetyczne</a:t>
            </a:r>
            <a:r>
              <a:rPr lang="pl-PL" sz="2400" dirty="0"/>
              <a:t>. </a:t>
            </a:r>
          </a:p>
          <a:p>
            <a:endParaRPr lang="pl-PL" sz="2400" dirty="0"/>
          </a:p>
        </p:txBody>
      </p:sp>
      <p:pic>
        <p:nvPicPr>
          <p:cNvPr id="1026" name="Picture 2" descr="C:\Users\l730\Pictures\ukł  autonomcz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4563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35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Ośrodki autonomiczne w rdzeniu</a:t>
            </a:r>
          </a:p>
        </p:txBody>
      </p:sp>
      <p:grpSp>
        <p:nvGrpSpPr>
          <p:cNvPr id="13315" name="Grupa 40"/>
          <p:cNvGrpSpPr>
            <a:grpSpLocks/>
          </p:cNvGrpSpPr>
          <p:nvPr/>
        </p:nvGrpSpPr>
        <p:grpSpPr bwMode="auto">
          <a:xfrm>
            <a:off x="714375" y="1214438"/>
            <a:ext cx="7858125" cy="4905375"/>
            <a:chOff x="714348" y="1214422"/>
            <a:chExt cx="7858180" cy="4905210"/>
          </a:xfrm>
        </p:grpSpPr>
        <p:pic>
          <p:nvPicPr>
            <p:cNvPr id="1331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1214422"/>
              <a:ext cx="7715304" cy="490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6"/>
            <p:cNvSpPr/>
            <p:nvPr/>
          </p:nvSpPr>
          <p:spPr>
            <a:xfrm>
              <a:off x="928663" y="5643398"/>
              <a:ext cx="428628" cy="428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3318" name="pole tekstowe 7"/>
            <p:cNvSpPr txBox="1">
              <a:spLocks noChangeArrowheads="1"/>
            </p:cNvSpPr>
            <p:nvPr/>
          </p:nvSpPr>
          <p:spPr bwMode="auto">
            <a:xfrm>
              <a:off x="1643042" y="1214422"/>
              <a:ext cx="2500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200"/>
                <a:t>Współczulny układ nerwowy</a:t>
              </a:r>
            </a:p>
          </p:txBody>
        </p:sp>
        <p:sp>
          <p:nvSpPr>
            <p:cNvPr id="13319" name="pole tekstowe 8"/>
            <p:cNvSpPr txBox="1">
              <a:spLocks noChangeArrowheads="1"/>
            </p:cNvSpPr>
            <p:nvPr/>
          </p:nvSpPr>
          <p:spPr bwMode="auto">
            <a:xfrm>
              <a:off x="5786446" y="1214422"/>
              <a:ext cx="27860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200"/>
                <a:t>Przywspółczulny układ nerwowy</a:t>
              </a:r>
            </a:p>
          </p:txBody>
        </p:sp>
        <p:sp>
          <p:nvSpPr>
            <p:cNvPr id="13320" name="pole tekstowe 9"/>
            <p:cNvSpPr txBox="1">
              <a:spLocks noChangeArrowheads="1"/>
            </p:cNvSpPr>
            <p:nvPr/>
          </p:nvSpPr>
          <p:spPr bwMode="auto">
            <a:xfrm>
              <a:off x="1785918" y="2428868"/>
              <a:ext cx="12858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śródmózgowie</a:t>
              </a:r>
            </a:p>
          </p:txBody>
        </p:sp>
        <p:sp>
          <p:nvSpPr>
            <p:cNvPr id="13321" name="pole tekstowe 10"/>
            <p:cNvSpPr txBox="1">
              <a:spLocks noChangeArrowheads="1"/>
            </p:cNvSpPr>
            <p:nvPr/>
          </p:nvSpPr>
          <p:spPr bwMode="auto">
            <a:xfrm>
              <a:off x="1571604" y="2571744"/>
              <a:ext cx="12858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rdzeń przedłużony</a:t>
              </a:r>
            </a:p>
          </p:txBody>
        </p:sp>
        <p:sp>
          <p:nvSpPr>
            <p:cNvPr id="13322" name="pole tekstowe 11"/>
            <p:cNvSpPr txBox="1">
              <a:spLocks noChangeArrowheads="1"/>
            </p:cNvSpPr>
            <p:nvPr/>
          </p:nvSpPr>
          <p:spPr bwMode="auto">
            <a:xfrm>
              <a:off x="1785918" y="2786058"/>
              <a:ext cx="928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Szyja i głowa</a:t>
              </a:r>
            </a:p>
          </p:txBody>
        </p:sp>
        <p:sp>
          <p:nvSpPr>
            <p:cNvPr id="13323" name="pole tekstowe 12"/>
            <p:cNvSpPr txBox="1">
              <a:spLocks noChangeArrowheads="1"/>
            </p:cNvSpPr>
            <p:nvPr/>
          </p:nvSpPr>
          <p:spPr bwMode="auto">
            <a:xfrm>
              <a:off x="1643042" y="3286124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kończyna górna</a:t>
              </a:r>
            </a:p>
          </p:txBody>
        </p:sp>
        <p:sp>
          <p:nvSpPr>
            <p:cNvPr id="13324" name="pole tekstowe 13"/>
            <p:cNvSpPr txBox="1">
              <a:spLocks noChangeArrowheads="1"/>
            </p:cNvSpPr>
            <p:nvPr/>
          </p:nvSpPr>
          <p:spPr bwMode="auto">
            <a:xfrm>
              <a:off x="1643042" y="4214818"/>
              <a:ext cx="12858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tułów</a:t>
              </a:r>
            </a:p>
          </p:txBody>
        </p:sp>
        <p:sp>
          <p:nvSpPr>
            <p:cNvPr id="13325" name="pole tekstowe 14"/>
            <p:cNvSpPr txBox="1">
              <a:spLocks noChangeArrowheads="1"/>
            </p:cNvSpPr>
            <p:nvPr/>
          </p:nvSpPr>
          <p:spPr bwMode="auto">
            <a:xfrm>
              <a:off x="1643042" y="4929198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kończyna dolna</a:t>
              </a:r>
            </a:p>
          </p:txBody>
        </p:sp>
        <p:sp>
          <p:nvSpPr>
            <p:cNvPr id="13326" name="pole tekstowe 15"/>
            <p:cNvSpPr txBox="1">
              <a:spLocks noChangeArrowheads="1"/>
            </p:cNvSpPr>
            <p:nvPr/>
          </p:nvSpPr>
          <p:spPr bwMode="auto">
            <a:xfrm>
              <a:off x="1714480" y="535782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dno miednicy</a:t>
              </a:r>
            </a:p>
          </p:txBody>
        </p:sp>
        <p:sp>
          <p:nvSpPr>
            <p:cNvPr id="13327" name="pole tekstowe 16"/>
            <p:cNvSpPr txBox="1">
              <a:spLocks noChangeArrowheads="1"/>
            </p:cNvSpPr>
            <p:nvPr/>
          </p:nvSpPr>
          <p:spPr bwMode="auto">
            <a:xfrm>
              <a:off x="2714612" y="5786454"/>
              <a:ext cx="13573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rdzeń kręgowy</a:t>
              </a:r>
            </a:p>
          </p:txBody>
        </p:sp>
        <p:sp>
          <p:nvSpPr>
            <p:cNvPr id="13328" name="pole tekstowe 17"/>
            <p:cNvSpPr txBox="1">
              <a:spLocks noChangeArrowheads="1"/>
            </p:cNvSpPr>
            <p:nvPr/>
          </p:nvSpPr>
          <p:spPr bwMode="auto">
            <a:xfrm>
              <a:off x="5000628" y="1643050"/>
              <a:ext cx="857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oko</a:t>
              </a:r>
            </a:p>
          </p:txBody>
        </p:sp>
        <p:sp>
          <p:nvSpPr>
            <p:cNvPr id="13329" name="pole tekstowe 18"/>
            <p:cNvSpPr txBox="1">
              <a:spLocks noChangeArrowheads="1"/>
            </p:cNvSpPr>
            <p:nvPr/>
          </p:nvSpPr>
          <p:spPr bwMode="auto">
            <a:xfrm>
              <a:off x="4857752" y="1928802"/>
              <a:ext cx="121444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gruczoł łzowy</a:t>
              </a:r>
            </a:p>
          </p:txBody>
        </p:sp>
        <p:sp>
          <p:nvSpPr>
            <p:cNvPr id="13330" name="pole tekstowe 19"/>
            <p:cNvSpPr txBox="1">
              <a:spLocks noChangeArrowheads="1"/>
            </p:cNvSpPr>
            <p:nvPr/>
          </p:nvSpPr>
          <p:spPr bwMode="auto">
            <a:xfrm>
              <a:off x="4572000" y="2428868"/>
              <a:ext cx="142876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gruczoł ślinowy</a:t>
              </a:r>
            </a:p>
          </p:txBody>
        </p:sp>
        <p:sp>
          <p:nvSpPr>
            <p:cNvPr id="13331" name="pole tekstowe 20"/>
            <p:cNvSpPr txBox="1">
              <a:spLocks noChangeArrowheads="1"/>
            </p:cNvSpPr>
            <p:nvPr/>
          </p:nvSpPr>
          <p:spPr bwMode="auto">
            <a:xfrm>
              <a:off x="5500694" y="2786058"/>
              <a:ext cx="857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serce</a:t>
              </a:r>
            </a:p>
          </p:txBody>
        </p:sp>
        <p:sp>
          <p:nvSpPr>
            <p:cNvPr id="13332" name="pole tekstowe 21"/>
            <p:cNvSpPr txBox="1">
              <a:spLocks noChangeArrowheads="1"/>
            </p:cNvSpPr>
            <p:nvPr/>
          </p:nvSpPr>
          <p:spPr bwMode="auto">
            <a:xfrm>
              <a:off x="5143504" y="3714752"/>
              <a:ext cx="857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wątroba</a:t>
              </a:r>
            </a:p>
          </p:txBody>
        </p:sp>
        <p:sp>
          <p:nvSpPr>
            <p:cNvPr id="13333" name="pole tekstowe 22"/>
            <p:cNvSpPr txBox="1">
              <a:spLocks noChangeArrowheads="1"/>
            </p:cNvSpPr>
            <p:nvPr/>
          </p:nvSpPr>
          <p:spPr bwMode="auto">
            <a:xfrm>
              <a:off x="5214942" y="4143380"/>
              <a:ext cx="857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trzustka</a:t>
              </a:r>
            </a:p>
          </p:txBody>
        </p:sp>
        <p:sp>
          <p:nvSpPr>
            <p:cNvPr id="13334" name="pole tekstowe 23"/>
            <p:cNvSpPr txBox="1">
              <a:spLocks noChangeArrowheads="1"/>
            </p:cNvSpPr>
            <p:nvPr/>
          </p:nvSpPr>
          <p:spPr bwMode="auto">
            <a:xfrm>
              <a:off x="5072066" y="4572008"/>
              <a:ext cx="857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nadnercze</a:t>
              </a:r>
            </a:p>
          </p:txBody>
        </p:sp>
        <p:sp>
          <p:nvSpPr>
            <p:cNvPr id="13335" name="pole tekstowe 24"/>
            <p:cNvSpPr txBox="1">
              <a:spLocks noChangeArrowheads="1"/>
            </p:cNvSpPr>
            <p:nvPr/>
          </p:nvSpPr>
          <p:spPr bwMode="auto">
            <a:xfrm>
              <a:off x="4357686" y="4857760"/>
              <a:ext cx="857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nerka</a:t>
              </a:r>
            </a:p>
          </p:txBody>
        </p:sp>
        <p:sp>
          <p:nvSpPr>
            <p:cNvPr id="13336" name="pole tekstowe 25"/>
            <p:cNvSpPr txBox="1">
              <a:spLocks noChangeArrowheads="1"/>
            </p:cNvSpPr>
            <p:nvPr/>
          </p:nvSpPr>
          <p:spPr bwMode="auto">
            <a:xfrm>
              <a:off x="4929190" y="5643578"/>
              <a:ext cx="1857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pęcherz moczowy i narządy płciowe zewnętrzne</a:t>
              </a:r>
            </a:p>
          </p:txBody>
        </p:sp>
        <p:sp>
          <p:nvSpPr>
            <p:cNvPr id="13337" name="pole tekstowe 26"/>
            <p:cNvSpPr txBox="1">
              <a:spLocks noChangeArrowheads="1"/>
            </p:cNvSpPr>
            <p:nvPr/>
          </p:nvSpPr>
          <p:spPr bwMode="auto">
            <a:xfrm>
              <a:off x="6643702" y="4500570"/>
              <a:ext cx="857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jelita</a:t>
              </a:r>
            </a:p>
          </p:txBody>
        </p:sp>
        <p:sp>
          <p:nvSpPr>
            <p:cNvPr id="13338" name="pole tekstowe 27"/>
            <p:cNvSpPr txBox="1">
              <a:spLocks noChangeArrowheads="1"/>
            </p:cNvSpPr>
            <p:nvPr/>
          </p:nvSpPr>
          <p:spPr bwMode="auto">
            <a:xfrm>
              <a:off x="6572264" y="5572140"/>
              <a:ext cx="857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okrężnica</a:t>
              </a:r>
            </a:p>
          </p:txBody>
        </p:sp>
        <p:sp>
          <p:nvSpPr>
            <p:cNvPr id="13339" name="pole tekstowe 28"/>
            <p:cNvSpPr txBox="1">
              <a:spLocks noChangeArrowheads="1"/>
            </p:cNvSpPr>
            <p:nvPr/>
          </p:nvSpPr>
          <p:spPr bwMode="auto">
            <a:xfrm>
              <a:off x="7429520" y="5857892"/>
              <a:ext cx="10715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rdzeń kręgowy</a:t>
              </a: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7643835" y="5514814"/>
              <a:ext cx="71437" cy="142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3341" name="pole tekstowe 30"/>
            <p:cNvSpPr txBox="1">
              <a:spLocks noChangeArrowheads="1"/>
            </p:cNvSpPr>
            <p:nvPr/>
          </p:nvSpPr>
          <p:spPr bwMode="auto">
            <a:xfrm>
              <a:off x="6143636" y="3857628"/>
              <a:ext cx="13573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żołądek</a:t>
              </a:r>
            </a:p>
          </p:txBody>
        </p:sp>
        <p:sp>
          <p:nvSpPr>
            <p:cNvPr id="13342" name="pole tekstowe 31"/>
            <p:cNvSpPr txBox="1">
              <a:spLocks noChangeArrowheads="1"/>
            </p:cNvSpPr>
            <p:nvPr/>
          </p:nvSpPr>
          <p:spPr bwMode="auto">
            <a:xfrm>
              <a:off x="6715140" y="4071942"/>
              <a:ext cx="13573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śledziona</a:t>
              </a:r>
            </a:p>
          </p:txBody>
        </p:sp>
        <p:sp>
          <p:nvSpPr>
            <p:cNvPr id="13343" name="pole tekstowe 32"/>
            <p:cNvSpPr txBox="1">
              <a:spLocks noChangeArrowheads="1"/>
            </p:cNvSpPr>
            <p:nvPr/>
          </p:nvSpPr>
          <p:spPr bwMode="auto">
            <a:xfrm>
              <a:off x="6143636" y="3214686"/>
              <a:ext cx="10715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Płuca i oskrzela</a:t>
              </a:r>
            </a:p>
          </p:txBody>
        </p:sp>
        <p:sp>
          <p:nvSpPr>
            <p:cNvPr id="13344" name="pole tekstowe 33"/>
            <p:cNvSpPr txBox="1">
              <a:spLocks noChangeArrowheads="1"/>
            </p:cNvSpPr>
            <p:nvPr/>
          </p:nvSpPr>
          <p:spPr bwMode="auto">
            <a:xfrm>
              <a:off x="5715008" y="2428868"/>
              <a:ext cx="142876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gruczoł ślinowy</a:t>
              </a: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7524771" y="3286039"/>
              <a:ext cx="357191" cy="7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857224" y="5786268"/>
              <a:ext cx="357191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857224" y="5929138"/>
              <a:ext cx="357191" cy="158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8" name="pole tekstowe 38"/>
            <p:cNvSpPr txBox="1">
              <a:spLocks noChangeArrowheads="1"/>
            </p:cNvSpPr>
            <p:nvPr/>
          </p:nvSpPr>
          <p:spPr bwMode="auto">
            <a:xfrm>
              <a:off x="1162800" y="5680800"/>
              <a:ext cx="171451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włókno przedzwojowe</a:t>
              </a:r>
            </a:p>
          </p:txBody>
        </p:sp>
        <p:sp>
          <p:nvSpPr>
            <p:cNvPr id="13349" name="pole tekstowe 39"/>
            <p:cNvSpPr txBox="1">
              <a:spLocks noChangeArrowheads="1"/>
            </p:cNvSpPr>
            <p:nvPr/>
          </p:nvSpPr>
          <p:spPr bwMode="auto">
            <a:xfrm>
              <a:off x="1162800" y="5832000"/>
              <a:ext cx="171451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900"/>
                <a:t>włókno zazwojowe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908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br>
              <a:rPr lang="pl-PL" sz="3600" dirty="0"/>
            </a:br>
            <a:r>
              <a:rPr lang="pl-PL" sz="3600" dirty="0"/>
              <a:t>Wpływ układu przywspółczulnego na narządy :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47260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sz="8000" b="1" dirty="0"/>
              <a:t>Źrenica : </a:t>
            </a:r>
            <a:r>
              <a:rPr lang="pl-PL" sz="8000" dirty="0"/>
              <a:t>– zwężenie, które ułatwia odpływ, co zmniejsza ciśnienie płynu </a:t>
            </a:r>
            <a:r>
              <a:rPr lang="pl-PL" sz="8000" dirty="0" err="1"/>
              <a:t>śródgałkowego</a:t>
            </a:r>
            <a:endParaRPr lang="pl-PL" sz="8000" dirty="0"/>
          </a:p>
          <a:p>
            <a:pPr marL="0" indent="0">
              <a:buNone/>
            </a:pPr>
            <a:r>
              <a:rPr lang="pl-PL" sz="8000" dirty="0"/>
              <a:t>•</a:t>
            </a:r>
          </a:p>
          <a:p>
            <a:pPr marL="0" indent="0">
              <a:buNone/>
            </a:pPr>
            <a:r>
              <a:rPr lang="pl-PL" sz="8000" b="1" dirty="0"/>
              <a:t>Oskrzela:  </a:t>
            </a:r>
            <a:r>
              <a:rPr lang="pl-PL" sz="8000" dirty="0"/>
              <a:t>– skurcz</a:t>
            </a:r>
          </a:p>
          <a:p>
            <a:pPr marL="0" indent="0">
              <a:buNone/>
            </a:pPr>
            <a:r>
              <a:rPr lang="pl-PL" sz="6200" dirty="0"/>
              <a:t>•</a:t>
            </a:r>
          </a:p>
          <a:p>
            <a:pPr marL="0" indent="0">
              <a:buNone/>
            </a:pPr>
            <a:r>
              <a:rPr lang="pl-PL" sz="8000" b="1" dirty="0"/>
              <a:t>Gruczoły: </a:t>
            </a:r>
            <a:r>
              <a:rPr lang="pl-PL" sz="8000" dirty="0"/>
              <a:t>- wzrost wydzielania</a:t>
            </a:r>
          </a:p>
          <a:p>
            <a:pPr marL="0" indent="0">
              <a:buNone/>
            </a:pPr>
            <a:r>
              <a:rPr lang="pl-PL" sz="6200" dirty="0"/>
              <a:t>•</a:t>
            </a:r>
          </a:p>
          <a:p>
            <a:pPr marL="0" indent="0">
              <a:buNone/>
            </a:pPr>
            <a:r>
              <a:rPr lang="pl-PL" sz="8000" b="1" dirty="0"/>
              <a:t>Serce:</a:t>
            </a:r>
          </a:p>
          <a:p>
            <a:pPr marL="0" indent="0">
              <a:buNone/>
            </a:pPr>
            <a:r>
              <a:rPr lang="pl-PL" sz="8000" dirty="0"/>
              <a:t>– zwolnienie akcji serca przez hamowanie węzła zatokowego i węzła przedsionkowo-komorowego</a:t>
            </a:r>
          </a:p>
          <a:p>
            <a:pPr marL="0" indent="0">
              <a:buNone/>
            </a:pPr>
            <a:r>
              <a:rPr lang="pl-PL" sz="8000" dirty="0"/>
              <a:t>•</a:t>
            </a:r>
          </a:p>
          <a:p>
            <a:pPr marL="0" indent="0">
              <a:buNone/>
            </a:pPr>
            <a:r>
              <a:rPr lang="pl-PL" sz="8000" b="1" dirty="0"/>
              <a:t>układ krążenia:  </a:t>
            </a:r>
            <a:r>
              <a:rPr lang="pl-PL" sz="8000" dirty="0"/>
              <a:t>– rozszerzenie naczyń krwionośnych </a:t>
            </a:r>
            <a:r>
              <a:rPr lang="pl-PL" sz="8000"/>
              <a:t>i obniżenie </a:t>
            </a:r>
            <a:r>
              <a:rPr lang="pl-PL" sz="8000" dirty="0"/>
              <a:t>ciśnienia tętniczego</a:t>
            </a:r>
          </a:p>
          <a:p>
            <a:pPr marL="0" indent="0">
              <a:buNone/>
            </a:pPr>
            <a:r>
              <a:rPr lang="pl-PL" sz="7200" dirty="0"/>
              <a:t>•</a:t>
            </a:r>
          </a:p>
          <a:p>
            <a:pPr marL="0" indent="0">
              <a:buNone/>
            </a:pPr>
            <a:r>
              <a:rPr lang="pl-PL" sz="8000" b="1" dirty="0"/>
              <a:t>Jelita: </a:t>
            </a:r>
            <a:r>
              <a:rPr lang="pl-PL" sz="8000" dirty="0"/>
              <a:t>– przyspieszenie perystaltyki</a:t>
            </a:r>
          </a:p>
          <a:p>
            <a:pPr marL="0" indent="0">
              <a:buNone/>
            </a:pPr>
            <a:r>
              <a:rPr lang="pl-PL" sz="7200" dirty="0"/>
              <a:t>•</a:t>
            </a:r>
          </a:p>
          <a:p>
            <a:pPr marL="0" indent="0">
              <a:buNone/>
            </a:pPr>
            <a:r>
              <a:rPr lang="pl-PL" sz="8000" b="1" dirty="0"/>
              <a:t>pęcherz moczowy</a:t>
            </a:r>
          </a:p>
          <a:p>
            <a:pPr marL="0" indent="0">
              <a:buNone/>
            </a:pPr>
            <a:r>
              <a:rPr lang="pl-PL" sz="8000" dirty="0"/>
              <a:t>– skurcz mięśni ściany pęcherza i zwiotczenie zwieracza pęcherza co powoduje nasilenie mikcji</a:t>
            </a:r>
          </a:p>
          <a:p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99454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Mózg</a:t>
            </a:r>
          </a:p>
        </p:txBody>
      </p:sp>
      <p:pic>
        <p:nvPicPr>
          <p:cNvPr id="5122" name="Picture 2" descr="C:\Users\l730\Pictures\mózg - półku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3762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730\Pictures\mózg - opo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09634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730\Pictures\opony mózgu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5"/>
            <a:ext cx="30567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730\Pictures\płaty mózg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221088"/>
            <a:ext cx="29883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56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Ćwiczenia </a:t>
            </a:r>
            <a:br>
              <a:rPr lang="pl-PL" sz="3600" dirty="0"/>
            </a:br>
            <a:r>
              <a:rPr lang="pl-PL" sz="3600" dirty="0"/>
              <a:t>Zespoły neurologiczne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Zespół piramidowy:</a:t>
            </a:r>
          </a:p>
          <a:p>
            <a:r>
              <a:rPr lang="pl-PL" dirty="0"/>
              <a:t>Niedowład lub porażenie</a:t>
            </a:r>
          </a:p>
          <a:p>
            <a:r>
              <a:rPr lang="pl-PL" dirty="0"/>
              <a:t>Wzmożone napięcie mięśniowe  typu kurczowego (spastycznego)</a:t>
            </a:r>
          </a:p>
          <a:p>
            <a:r>
              <a:rPr lang="pl-PL" dirty="0"/>
              <a:t>Wygórowanie odruchów głębokich</a:t>
            </a:r>
          </a:p>
          <a:p>
            <a:r>
              <a:rPr lang="pl-PL" dirty="0"/>
              <a:t>Osłabienie lub zniesienie odruchów powierzchniowych</a:t>
            </a:r>
          </a:p>
          <a:p>
            <a:r>
              <a:rPr lang="pl-PL" dirty="0"/>
              <a:t>Odruchy patologiczne – objaw Babińskiego</a:t>
            </a:r>
          </a:p>
        </p:txBody>
      </p:sp>
    </p:spTree>
    <p:extLst>
      <p:ext uri="{BB962C8B-B14F-4D97-AF65-F5344CB8AC3E}">
        <p14:creationId xmlns:p14="http://schemas.microsoft.com/office/powerpoint/2010/main" val="3956460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Drogi piramidowe – odpowiedzialne za ruch</a:t>
            </a:r>
          </a:p>
        </p:txBody>
      </p:sp>
      <p:pic>
        <p:nvPicPr>
          <p:cNvPr id="7170" name="Picture 2" descr="C:\Users\l730\Pictures\układ piramidow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676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75856" y="1556792"/>
            <a:ext cx="4176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Uszkodzenie układu piramidowego – 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objaw Babińskiego</a:t>
            </a:r>
          </a:p>
        </p:txBody>
      </p:sp>
      <p:pic>
        <p:nvPicPr>
          <p:cNvPr id="7171" name="Picture 3" descr="C:\Users\l730\Pictures\joseph-babinski-3-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38802"/>
            <a:ext cx="2232248" cy="26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508104" y="4005064"/>
            <a:ext cx="2952328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1819-1897</a:t>
            </a:r>
          </a:p>
        </p:txBody>
      </p:sp>
    </p:spTree>
    <p:extLst>
      <p:ext uri="{BB962C8B-B14F-4D97-AF65-F5344CB8AC3E}">
        <p14:creationId xmlns:p14="http://schemas.microsoft.com/office/powerpoint/2010/main" val="416228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Zespoły pozapiramidowe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pl-PL" b="1" i="1" dirty="0">
                <a:solidFill>
                  <a:srgbClr val="0070C0"/>
                </a:solidFill>
              </a:rPr>
              <a:t>Układ  pozapiramidowy </a:t>
            </a:r>
            <a:r>
              <a:rPr lang="pl-PL" dirty="0"/>
              <a:t>moduluje przebieg ruchu dowolnego, ułatwia jego rozpoczęcie i sprawną kontynuację m.in. poprzez wpływ na napięcie mięśniowe.</a:t>
            </a:r>
          </a:p>
          <a:p>
            <a:r>
              <a:rPr lang="pl-PL" dirty="0"/>
              <a:t>Powoduje, że mimika twarzy jest  żywa i wyrazista, ruchy kończyn, szyi i tułowia – płynne, zakres odpowiedni do sytuacji, postawa ciała ustabilizowana i dostosowana do wykonywanej czynności </a:t>
            </a:r>
          </a:p>
        </p:txBody>
      </p:sp>
    </p:spTree>
    <p:extLst>
      <p:ext uri="{BB962C8B-B14F-4D97-AF65-F5344CB8AC3E}">
        <p14:creationId xmlns:p14="http://schemas.microsoft.com/office/powerpoint/2010/main" val="2385719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730\Pictures\basal gangi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93948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52513"/>
          </a:xfrm>
        </p:spPr>
        <p:txBody>
          <a:bodyPr>
            <a:normAutofit/>
          </a:bodyPr>
          <a:lstStyle/>
          <a:p>
            <a:r>
              <a:rPr lang="pl-PL" sz="3200" dirty="0"/>
              <a:t>Układ pozapiramidowy – jądra podstawne</a:t>
            </a:r>
          </a:p>
        </p:txBody>
      </p:sp>
      <p:pic>
        <p:nvPicPr>
          <p:cNvPr id="1027" name="Picture 3" descr="C:\Users\l730\Pictures\basal gangli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24" y="868511"/>
            <a:ext cx="3672408" cy="23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730\Pictures\ch. Parkinsona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40055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48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Układ pozapiramidowy zaburzenia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Zespół hipertoniczno-</a:t>
            </a:r>
            <a:r>
              <a:rPr lang="pl-PL" b="1" dirty="0" err="1">
                <a:solidFill>
                  <a:srgbClr val="FF0000"/>
                </a:solidFill>
              </a:rPr>
              <a:t>hipokinetyczny</a:t>
            </a:r>
            <a:r>
              <a:rPr lang="pl-PL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/>
              <a:t>ze wzmożonym napięciem mięśniowym i zubożeniem ruchowym</a:t>
            </a:r>
          </a:p>
          <a:p>
            <a:r>
              <a:rPr lang="pl-PL" b="1" dirty="0">
                <a:solidFill>
                  <a:srgbClr val="FF0000"/>
                </a:solidFill>
              </a:rPr>
              <a:t>Zespół </a:t>
            </a:r>
            <a:r>
              <a:rPr lang="pl-PL" b="1" dirty="0" err="1">
                <a:solidFill>
                  <a:srgbClr val="FF0000"/>
                </a:solidFill>
              </a:rPr>
              <a:t>hipotoniczno</a:t>
            </a:r>
            <a:r>
              <a:rPr lang="pl-PL" b="1" dirty="0">
                <a:solidFill>
                  <a:srgbClr val="FF0000"/>
                </a:solidFill>
              </a:rPr>
              <a:t> –hiperkinetyczny</a:t>
            </a:r>
            <a:r>
              <a:rPr lang="pl-PL" dirty="0"/>
              <a:t>, </a:t>
            </a:r>
          </a:p>
          <a:p>
            <a:pPr marL="0" indent="0">
              <a:buNone/>
            </a:pPr>
            <a:r>
              <a:rPr lang="pl-PL" dirty="0"/>
              <a:t>w którym napięcie mięśniowe jest obniżone, a aktywność ruchowa, determinowana ruchami mimowolnymi, nakładającymi się na ruchy dowolne - nadmierna </a:t>
            </a:r>
          </a:p>
        </p:txBody>
      </p:sp>
    </p:spTree>
    <p:extLst>
      <p:ext uri="{BB962C8B-B14F-4D97-AF65-F5344CB8AC3E}">
        <p14:creationId xmlns:p14="http://schemas.microsoft.com/office/powerpoint/2010/main" val="424464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730\Pictures\anatomia nerwu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529013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730\Pictures\komórka nerwo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829"/>
            <a:ext cx="348157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730\Pictures\komórka nerwowa i wypust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91" y="3356992"/>
            <a:ext cx="377976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21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Zespół hipertoniczno-</a:t>
            </a:r>
            <a:r>
              <a:rPr lang="pl-PL" dirty="0" err="1"/>
              <a:t>hipokinetyczny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Sztywność mięśni:  typu plastycznego - stały opór, lub napięcie mięśniowe może </a:t>
            </a:r>
            <a:r>
              <a:rPr lang="pl-PL" dirty="0" err="1"/>
              <a:t>zmieniac</a:t>
            </a:r>
            <a:r>
              <a:rPr lang="pl-PL" dirty="0"/>
              <a:t> się w sposób skokowy podczas ruchów biernych typu „koła zębatego”</a:t>
            </a:r>
          </a:p>
          <a:p>
            <a:r>
              <a:rPr lang="pl-PL" dirty="0"/>
              <a:t>Spowolnienie ruchowe (bradykinezja) – </a:t>
            </a:r>
            <a:r>
              <a:rPr lang="pl-PL" dirty="0" err="1"/>
              <a:t>hipomimia</a:t>
            </a:r>
            <a:endParaRPr lang="pl-PL" dirty="0"/>
          </a:p>
          <a:p>
            <a:r>
              <a:rPr lang="pl-PL" dirty="0"/>
              <a:t>Drżenie spoczynkowe</a:t>
            </a:r>
          </a:p>
          <a:p>
            <a:r>
              <a:rPr lang="pl-PL" dirty="0" err="1"/>
              <a:t>Akatyzja</a:t>
            </a:r>
            <a:r>
              <a:rPr lang="pl-PL" dirty="0"/>
              <a:t> – przymus nagłej zmiany pozycji ciała</a:t>
            </a:r>
          </a:p>
        </p:txBody>
      </p:sp>
    </p:spTree>
    <p:extLst>
      <p:ext uri="{BB962C8B-B14F-4D97-AF65-F5344CB8AC3E}">
        <p14:creationId xmlns:p14="http://schemas.microsoft.com/office/powerpoint/2010/main" val="134887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l-PL" sz="3600" u="sng" dirty="0"/>
              <a:t>Zespół hipotoniczno-hiperkinetyczny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Napięcie mięśniowe obniżone</a:t>
            </a:r>
          </a:p>
          <a:p>
            <a:r>
              <a:rPr lang="pl-PL" i="1" dirty="0">
                <a:solidFill>
                  <a:srgbClr val="0070C0"/>
                </a:solidFill>
              </a:rPr>
              <a:t>Ruchy mimowolne: </a:t>
            </a:r>
          </a:p>
          <a:p>
            <a:r>
              <a:rPr lang="pl-PL" dirty="0"/>
              <a:t>Ruchy </a:t>
            </a:r>
            <a:r>
              <a:rPr lang="pl-PL" dirty="0" err="1"/>
              <a:t>pląsawicze</a:t>
            </a:r>
            <a:r>
              <a:rPr lang="pl-PL" dirty="0"/>
              <a:t> nakładają się na ruchy dowolne</a:t>
            </a:r>
          </a:p>
          <a:p>
            <a:r>
              <a:rPr lang="pl-PL" dirty="0"/>
              <a:t>Drżenie np. spoczynkowe</a:t>
            </a:r>
          </a:p>
          <a:p>
            <a:r>
              <a:rPr lang="pl-PL" dirty="0"/>
              <a:t>Ruchy balistyczne</a:t>
            </a:r>
          </a:p>
          <a:p>
            <a:r>
              <a:rPr lang="pl-PL" dirty="0"/>
              <a:t>Ruchy </a:t>
            </a:r>
            <a:r>
              <a:rPr lang="pl-PL" dirty="0" err="1"/>
              <a:t>atetotyczne</a:t>
            </a:r>
            <a:r>
              <a:rPr lang="pl-PL" dirty="0"/>
              <a:t> (uszkodzenie jądra ogoniastego, skorupy, gałki bladej)</a:t>
            </a:r>
          </a:p>
          <a:p>
            <a:r>
              <a:rPr lang="pl-PL" dirty="0" err="1"/>
              <a:t>Miklonie</a:t>
            </a:r>
            <a:r>
              <a:rPr lang="pl-PL" dirty="0"/>
              <a:t> (uszkodzenie kory mózgowej, móżdżku, jądra czerwiennego, pnia mózgu, dolnej cz. oliwki)</a:t>
            </a:r>
          </a:p>
          <a:p>
            <a:r>
              <a:rPr lang="pl-PL" dirty="0"/>
              <a:t>Tiki, • Dystonia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3484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Zespół móżdżkowy</a:t>
            </a:r>
          </a:p>
        </p:txBody>
      </p:sp>
      <p:pic>
        <p:nvPicPr>
          <p:cNvPr id="2050" name="Picture 2" descr="C:\Users\l730\Pictures\móżdżek - przekrój strzałkow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730\Pictures\móżdżek-anatom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730\Pictures\budowa móżdz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7504" y="4221088"/>
            <a:ext cx="5292588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rgbClr val="0070C0"/>
                </a:solidFill>
              </a:rPr>
              <a:t>Móżdżek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Zapewnia utrzymanie równowagi, przeciwdziała sile ciężkości, koordynuje celowe ruchy dowolne i napięcie mięśniowe</a:t>
            </a:r>
          </a:p>
        </p:txBody>
      </p:sp>
    </p:spTree>
    <p:extLst>
      <p:ext uri="{BB962C8B-B14F-4D97-AF65-F5344CB8AC3E}">
        <p14:creationId xmlns:p14="http://schemas.microsoft.com/office/powerpoint/2010/main" val="2354063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0"/>
            <a:ext cx="9036496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Objawy uszkodzenia móżdżku występują po stronie uszkodzenia półkuli móżdżku</a:t>
            </a:r>
          </a:p>
          <a:p>
            <a:pPr marL="0" indent="0">
              <a:buNone/>
            </a:pPr>
            <a:r>
              <a:rPr lang="pl-PL" i="1" dirty="0">
                <a:solidFill>
                  <a:srgbClr val="0070C0"/>
                </a:solidFill>
              </a:rPr>
              <a:t>                           Objawy:</a:t>
            </a:r>
          </a:p>
          <a:p>
            <a:r>
              <a:rPr lang="pl-PL" dirty="0"/>
              <a:t>Oczopląs poziomy w stronę uszkodzonej półkuli,  oczopląs pionowy</a:t>
            </a:r>
          </a:p>
          <a:p>
            <a:r>
              <a:rPr lang="pl-PL" dirty="0"/>
              <a:t>Mowa skandowana, źle artykułowana („zamazana” i spowolniała)</a:t>
            </a:r>
          </a:p>
          <a:p>
            <a:r>
              <a:rPr lang="pl-PL" dirty="0"/>
              <a:t>Zaburzenia równowagi pada w </a:t>
            </a:r>
            <a:r>
              <a:rPr lang="pl-PL" dirty="0" err="1"/>
              <a:t>strone</a:t>
            </a:r>
            <a:r>
              <a:rPr lang="pl-PL" dirty="0"/>
              <a:t> uszkodzonej półkuli</a:t>
            </a:r>
          </a:p>
          <a:p>
            <a:r>
              <a:rPr lang="pl-PL" dirty="0"/>
              <a:t>Zaburzenia chodu: na szerokiej podstawie</a:t>
            </a:r>
          </a:p>
          <a:p>
            <a:r>
              <a:rPr lang="pl-PL" dirty="0"/>
              <a:t>Niezborność móżdżkowa – upośledzenie przebiegu celowego ruchu np. trafienia palcem w nos</a:t>
            </a:r>
          </a:p>
          <a:p>
            <a:r>
              <a:rPr lang="pl-PL" dirty="0"/>
              <a:t>Napięcie mięśniowe obniżone </a:t>
            </a:r>
          </a:p>
        </p:txBody>
      </p:sp>
    </p:spTree>
    <p:extLst>
      <p:ext uri="{BB962C8B-B14F-4D97-AF65-F5344CB8AC3E}">
        <p14:creationId xmlns:p14="http://schemas.microsoft.com/office/powerpoint/2010/main" val="180808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Zespoły uszkodzenia pnia mózgu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pl-PL" b="1" dirty="0">
                <a:solidFill>
                  <a:srgbClr val="FF0000"/>
                </a:solidFill>
              </a:rPr>
              <a:t>Zespół opuszkowy</a:t>
            </a:r>
          </a:p>
          <a:p>
            <a:r>
              <a:rPr lang="pl-PL" dirty="0"/>
              <a:t>Dyzartria</a:t>
            </a:r>
          </a:p>
          <a:p>
            <a:r>
              <a:rPr lang="pl-PL" dirty="0"/>
              <a:t>Dysfagia</a:t>
            </a:r>
          </a:p>
          <a:p>
            <a:r>
              <a:rPr lang="pl-PL" dirty="0"/>
              <a:t>Zanik mięśni języka</a:t>
            </a:r>
          </a:p>
          <a:p>
            <a:r>
              <a:rPr lang="pl-PL" dirty="0"/>
              <a:t>Drżenie pęczkowe zajętych mięśni</a:t>
            </a:r>
          </a:p>
          <a:p>
            <a:r>
              <a:rPr lang="pl-PL" dirty="0"/>
              <a:t>Osłabione odruchy podniebienne i gardłowe</a:t>
            </a:r>
          </a:p>
        </p:txBody>
      </p:sp>
    </p:spTree>
    <p:extLst>
      <p:ext uri="{BB962C8B-B14F-4D97-AF65-F5344CB8AC3E}">
        <p14:creationId xmlns:p14="http://schemas.microsoft.com/office/powerpoint/2010/main" val="3391382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Rdzeń przedłużony - opuszka</a:t>
            </a:r>
          </a:p>
        </p:txBody>
      </p:sp>
      <p:pic>
        <p:nvPicPr>
          <p:cNvPr id="3074" name="Picture 2" descr="C:\Users\l730\Pictures\MR mózgu i opusz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9" y="1603436"/>
            <a:ext cx="3168352" cy="34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 w prawo 3"/>
          <p:cNvSpPr/>
          <p:nvPr/>
        </p:nvSpPr>
        <p:spPr>
          <a:xfrm rot="20495201" flipV="1">
            <a:off x="1061981" y="3321420"/>
            <a:ext cx="650285" cy="94164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górę 4"/>
          <p:cNvSpPr/>
          <p:nvPr/>
        </p:nvSpPr>
        <p:spPr>
          <a:xfrm rot="2914302">
            <a:off x="1757640" y="3878951"/>
            <a:ext cx="161135" cy="4407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5" name="Picture 3" descr="C:\Users\l730\Pictures\mózg człowieka -sche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34" y="2003144"/>
            <a:ext cx="3894733" cy="2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45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l-PL" sz="3600" b="1" u="sng" dirty="0"/>
              <a:t>Zespoły zaburzeń czucia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r>
              <a:rPr lang="pl-PL" i="1" dirty="0">
                <a:solidFill>
                  <a:srgbClr val="0070C0"/>
                </a:solidFill>
              </a:rPr>
              <a:t>Znieczulenie</a:t>
            </a:r>
            <a:r>
              <a:rPr lang="pl-PL" dirty="0"/>
              <a:t> (</a:t>
            </a:r>
            <a:r>
              <a:rPr lang="pl-PL" dirty="0" err="1"/>
              <a:t>anaesthesia</a:t>
            </a:r>
            <a:r>
              <a:rPr lang="pl-PL" dirty="0"/>
              <a:t>): zniesienie czucia w określonym obszarze</a:t>
            </a:r>
          </a:p>
          <a:p>
            <a:r>
              <a:rPr lang="pl-PL" i="1" dirty="0">
                <a:solidFill>
                  <a:srgbClr val="0070C0"/>
                </a:solidFill>
              </a:rPr>
              <a:t>Niedoczulica</a:t>
            </a:r>
            <a:r>
              <a:rPr lang="pl-PL" dirty="0"/>
              <a:t> (</a:t>
            </a:r>
            <a:r>
              <a:rPr lang="pl-PL" dirty="0" err="1"/>
              <a:t>hypaesthesia</a:t>
            </a:r>
            <a:r>
              <a:rPr lang="pl-PL" dirty="0"/>
              <a:t>): osłabienie jednego lub wszystkich rodzajów czucia</a:t>
            </a:r>
          </a:p>
          <a:p>
            <a:r>
              <a:rPr lang="pl-PL" i="1" dirty="0">
                <a:solidFill>
                  <a:srgbClr val="0070C0"/>
                </a:solidFill>
              </a:rPr>
              <a:t>Przeczulica</a:t>
            </a:r>
            <a:r>
              <a:rPr lang="pl-PL" dirty="0"/>
              <a:t> (</a:t>
            </a:r>
            <a:r>
              <a:rPr lang="pl-PL" dirty="0" err="1"/>
              <a:t>hypaersthesia</a:t>
            </a:r>
            <a:r>
              <a:rPr lang="pl-PL" dirty="0"/>
              <a:t>): nadmierne, nieprzyjemne odczuwanie bodźców czuciowych</a:t>
            </a:r>
          </a:p>
          <a:p>
            <a:r>
              <a:rPr lang="pl-PL" i="1" dirty="0">
                <a:solidFill>
                  <a:srgbClr val="0070C0"/>
                </a:solidFill>
              </a:rPr>
              <a:t>Parestezje </a:t>
            </a:r>
            <a:r>
              <a:rPr lang="pl-PL" dirty="0"/>
              <a:t>(</a:t>
            </a:r>
            <a:r>
              <a:rPr lang="pl-PL" dirty="0" err="1"/>
              <a:t>dysestezje</a:t>
            </a:r>
            <a:r>
              <a:rPr lang="pl-PL" dirty="0"/>
              <a:t>): nieprawidłowe, przykre doznania czuciowe: drętwienia, mrowienia, parzenie, pieczenie → uszkodzenie włókien czuciowych nerwów obwodowych </a:t>
            </a:r>
          </a:p>
          <a:p>
            <a:r>
              <a:rPr lang="pl-PL" i="1" dirty="0">
                <a:solidFill>
                  <a:srgbClr val="FF0000"/>
                </a:solidFill>
              </a:rPr>
              <a:t>Kauzalgia</a:t>
            </a:r>
            <a:r>
              <a:rPr lang="pl-PL" dirty="0"/>
              <a:t>-częściowe uszkodzenie nerwu obwodowego →stały, silny palący ból obejmujący obszar większy od unerwianego przez ten nerw </a:t>
            </a:r>
          </a:p>
        </p:txBody>
      </p:sp>
    </p:spTree>
    <p:extLst>
      <p:ext uri="{BB962C8B-B14F-4D97-AF65-F5344CB8AC3E}">
        <p14:creationId xmlns:p14="http://schemas.microsoft.com/office/powerpoint/2010/main" val="4060029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Zaburzenia czucia w zależności od lokalizacji uszkodzenia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Uszkodzenie korowe – zakręt </a:t>
            </a:r>
            <a:r>
              <a:rPr lang="pl-PL" dirty="0" err="1"/>
              <a:t>zaśrodkowy</a:t>
            </a:r>
            <a:r>
              <a:rPr lang="pl-PL" dirty="0"/>
              <a:t>  w płacie ciemieniowym – upośledzenie czucia głównie bólu i głębokiego po stronie przeciwnej do uszkodzenia</a:t>
            </a:r>
          </a:p>
        </p:txBody>
      </p:sp>
      <p:pic>
        <p:nvPicPr>
          <p:cNvPr id="4098" name="Picture 2" descr="C:\Users\l730\Pictures\kora mózgu (czuci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730\Pictures\mózg -przekrój strzałko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374441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81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Uszkodzenie dróg czuciowych  w obrębie wzgórza:</a:t>
            </a:r>
          </a:p>
          <a:p>
            <a:r>
              <a:rPr lang="pl-PL" dirty="0"/>
              <a:t>Ból wzgórzowy – bardzo uporczywy, często napadowy, o charakterze </a:t>
            </a:r>
            <a:r>
              <a:rPr lang="pl-PL" dirty="0" err="1"/>
              <a:t>ieczenia</a:t>
            </a:r>
            <a:r>
              <a:rPr lang="pl-PL" dirty="0"/>
              <a:t>, nie reaguje na typowe leki p/bólowe</a:t>
            </a:r>
          </a:p>
          <a:p>
            <a:r>
              <a:rPr lang="pl-PL" dirty="0"/>
              <a:t>Hiperpatia  - objaw z </a:t>
            </a:r>
            <a:r>
              <a:rPr lang="pl-PL" dirty="0" err="1"/>
              <a:t>podrażnienia→nadwrażliwość</a:t>
            </a:r>
            <a:r>
              <a:rPr lang="pl-PL" dirty="0"/>
              <a:t> na bodźce czuciowe (po zadziałaniu b. słabego bodźca chory odczuwa przykry </a:t>
            </a:r>
            <a:r>
              <a:rPr lang="pl-PL" dirty="0" err="1"/>
              <a:t>ból,który</a:t>
            </a:r>
            <a:r>
              <a:rPr lang="pl-PL" dirty="0"/>
              <a:t> długo się utrzymuje) </a:t>
            </a:r>
          </a:p>
        </p:txBody>
      </p:sp>
    </p:spTree>
    <p:extLst>
      <p:ext uri="{BB962C8B-B14F-4D97-AF65-F5344CB8AC3E}">
        <p14:creationId xmlns:p14="http://schemas.microsoft.com/office/powerpoint/2010/main" val="3848435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/>
              <a:t>Drogi nerwowe wstępujące i zstępujące</a:t>
            </a:r>
          </a:p>
        </p:txBody>
      </p:sp>
      <p:pic>
        <p:nvPicPr>
          <p:cNvPr id="12291" name="Picture 6" descr="C:\Documents and Settings\User\Pulpit\ryciny- dydaktyka\3 Rdzeń i pień\515px-Medulla_spinalis_-_Querschnitt_-_Bahnen_-_Germ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6299" b="41638"/>
          <a:stretch>
            <a:fillRect/>
          </a:stretch>
        </p:blipFill>
        <p:spPr bwMode="auto">
          <a:xfrm>
            <a:off x="0" y="2492375"/>
            <a:ext cx="62230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357813" y="1214438"/>
            <a:ext cx="4000500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400" b="1" dirty="0"/>
              <a:t>Czerwony –zstępujące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/>
              <a:t>Piramidowe</a:t>
            </a:r>
          </a:p>
          <a:p>
            <a:pPr marL="342900" indent="-342900">
              <a:defRPr/>
            </a:pPr>
            <a:r>
              <a:rPr lang="pl-PL" sz="1400" dirty="0"/>
              <a:t>1a. Korowo-rdzeniowa boczna</a:t>
            </a:r>
          </a:p>
          <a:p>
            <a:pPr marL="342900" indent="-342900">
              <a:defRPr/>
            </a:pPr>
            <a:r>
              <a:rPr lang="pl-PL" sz="1400" dirty="0"/>
              <a:t>1b. Korowo-rdzeniowa przednia</a:t>
            </a:r>
          </a:p>
          <a:p>
            <a:pPr marL="342900" indent="-342900">
              <a:defRPr/>
            </a:pPr>
            <a:r>
              <a:rPr lang="pl-PL" sz="1400" dirty="0"/>
              <a:t>2.   Pozapiramidowe</a:t>
            </a:r>
          </a:p>
          <a:p>
            <a:pPr marL="342900" indent="-342900">
              <a:defRPr/>
            </a:pPr>
            <a:r>
              <a:rPr lang="pl-PL" sz="1400" dirty="0"/>
              <a:t>2a. Czerwienno-rdzeniowa</a:t>
            </a:r>
          </a:p>
          <a:p>
            <a:pPr marL="342900" indent="-342900">
              <a:defRPr/>
            </a:pPr>
            <a:r>
              <a:rPr lang="pl-PL" sz="1400" dirty="0"/>
              <a:t>2b. Siatkowo-rdzeniowa</a:t>
            </a:r>
          </a:p>
          <a:p>
            <a:pPr marL="342900" indent="-342900">
              <a:defRPr/>
            </a:pPr>
            <a:r>
              <a:rPr lang="pl-PL" sz="1400" dirty="0"/>
              <a:t>2c. Przedsionkowo-rdzeniowa</a:t>
            </a:r>
          </a:p>
          <a:p>
            <a:pPr marL="342900" indent="-342900">
              <a:defRPr/>
            </a:pPr>
            <a:r>
              <a:rPr lang="pl-PL" sz="1400" dirty="0"/>
              <a:t>2d. Oliwkowo-rdzeniowa</a:t>
            </a:r>
          </a:p>
          <a:p>
            <a:pPr marL="342900" indent="-342900">
              <a:defRPr/>
            </a:pPr>
            <a:endParaRPr lang="pl-PL" sz="1400" dirty="0"/>
          </a:p>
          <a:p>
            <a:pPr marL="342900" indent="-342900">
              <a:defRPr/>
            </a:pPr>
            <a:r>
              <a:rPr lang="pl-PL" sz="1400" b="1" dirty="0"/>
              <a:t>Niebieski- wstępujące</a:t>
            </a:r>
          </a:p>
          <a:p>
            <a:pPr marL="342900" indent="-342900">
              <a:defRPr/>
            </a:pPr>
            <a:r>
              <a:rPr lang="pl-PL" sz="1400" dirty="0"/>
              <a:t>3.  Droga doopuszkowa</a:t>
            </a:r>
          </a:p>
          <a:p>
            <a:pPr marL="342900" indent="-342900">
              <a:defRPr/>
            </a:pPr>
            <a:r>
              <a:rPr lang="pl-PL" sz="1400" dirty="0"/>
              <a:t>3a. Pęczek smukły</a:t>
            </a:r>
          </a:p>
          <a:p>
            <a:pPr marL="342900" indent="-342900">
              <a:defRPr/>
            </a:pPr>
            <a:r>
              <a:rPr lang="pl-PL" sz="1400" dirty="0"/>
              <a:t>3b. Pęczek klinowaty</a:t>
            </a:r>
          </a:p>
          <a:p>
            <a:pPr marL="342900" indent="-342900">
              <a:defRPr/>
            </a:pPr>
            <a:r>
              <a:rPr lang="pl-PL" sz="1400" dirty="0"/>
              <a:t>4.  Drogi domóżdzkowe</a:t>
            </a:r>
          </a:p>
          <a:p>
            <a:pPr marL="342900" indent="-342900">
              <a:defRPr/>
            </a:pPr>
            <a:r>
              <a:rPr lang="pl-PL" sz="1400" dirty="0"/>
              <a:t>4a. Rdzeniowo-móżdzkowa tylna</a:t>
            </a:r>
          </a:p>
          <a:p>
            <a:pPr marL="342900" indent="-342900">
              <a:defRPr/>
            </a:pPr>
            <a:r>
              <a:rPr lang="pl-PL" sz="1400" dirty="0"/>
              <a:t>4b. Rdzeniowo-móżdzkowa przednia</a:t>
            </a:r>
          </a:p>
          <a:p>
            <a:pPr marL="342900" indent="-342900">
              <a:defRPr/>
            </a:pPr>
            <a:r>
              <a:rPr lang="pl-PL" sz="1400" dirty="0"/>
              <a:t>5.  Drogi dowzgórzowe</a:t>
            </a:r>
          </a:p>
          <a:p>
            <a:pPr marL="342900" indent="-342900">
              <a:defRPr/>
            </a:pPr>
            <a:r>
              <a:rPr lang="pl-PL" sz="1400" dirty="0"/>
              <a:t>5a. Rdzeniowo-wzgórzowa boczna</a:t>
            </a:r>
          </a:p>
          <a:p>
            <a:pPr marL="342900" indent="-342900">
              <a:defRPr/>
            </a:pPr>
            <a:r>
              <a:rPr lang="pl-PL" sz="1400" dirty="0"/>
              <a:t>5b. Rdzeniowo-wzgórzowa przednia</a:t>
            </a:r>
          </a:p>
          <a:p>
            <a:pPr marL="342900" indent="-342900">
              <a:defRPr/>
            </a:pPr>
            <a:r>
              <a:rPr lang="pl-PL" sz="1400" dirty="0"/>
              <a:t>6.  Rdzeniowo-oliwkowa</a:t>
            </a:r>
          </a:p>
          <a:p>
            <a:pPr marL="342900" indent="-342900">
              <a:defRPr/>
            </a:pPr>
            <a:endParaRPr lang="pl-PL" sz="1600" dirty="0"/>
          </a:p>
          <a:p>
            <a:pPr marL="342900" indent="-342900">
              <a:defRPr/>
            </a:pPr>
            <a:endParaRPr lang="pl-PL" sz="1600" dirty="0"/>
          </a:p>
          <a:p>
            <a:pPr marL="342900" indent="-342900">
              <a:defRPr/>
            </a:pPr>
            <a:r>
              <a:rPr lang="pl-PL" sz="1600" dirty="0"/>
              <a:t>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0825" y="1308100"/>
            <a:ext cx="51593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l-PL" sz="1600" b="1"/>
              <a:t>Drogi łączące rdzeń z mózgowiem (długie pęczki włókien nerwowych): rdzeniowo-mózgowe (wstępujące) oraz mózgowo-rdzeniowe (zstępujące)</a:t>
            </a:r>
          </a:p>
        </p:txBody>
      </p:sp>
    </p:spTree>
    <p:extLst>
      <p:ext uri="{BB962C8B-B14F-4D97-AF65-F5344CB8AC3E}">
        <p14:creationId xmlns:p14="http://schemas.microsoft.com/office/powerpoint/2010/main" val="154342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l-PL" sz="3600" dirty="0">
                <a:solidFill>
                  <a:srgbClr val="0070C0"/>
                </a:solidFill>
              </a:rPr>
              <a:t>W nerwach rozróżnia się 3 rodzaje włókien nerwowych</a:t>
            </a:r>
            <a:r>
              <a:rPr lang="pl-PL" sz="36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pl-PL" dirty="0"/>
              <a:t>Włókna ruchowe (odśrodkowe) – zaopatrują mięśnie prążkowane</a:t>
            </a:r>
          </a:p>
          <a:p>
            <a:r>
              <a:rPr lang="pl-PL" dirty="0"/>
              <a:t>Wł. Układu autonomicznego (unerwiają mięśnie gładkie, m. sercowy, gruczoły </a:t>
            </a:r>
          </a:p>
          <a:p>
            <a:r>
              <a:rPr lang="pl-PL" dirty="0"/>
              <a:t>Wł. Czuciowe (dośrodkowe) – przesyłają informacje z zakończeń czuciowych do ośrodkowego </a:t>
            </a:r>
            <a:r>
              <a:rPr lang="pl-PL" dirty="0" err="1"/>
              <a:t>ukł</a:t>
            </a:r>
            <a:r>
              <a:rPr lang="pl-PL" dirty="0"/>
              <a:t>. nerwowego.</a:t>
            </a:r>
          </a:p>
        </p:txBody>
      </p:sp>
    </p:spTree>
    <p:extLst>
      <p:ext uri="{BB962C8B-B14F-4D97-AF65-F5344CB8AC3E}">
        <p14:creationId xmlns:p14="http://schemas.microsoft.com/office/powerpoint/2010/main" val="2278454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/>
              <a:t>Uszkodzenie płatów mózgu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089025"/>
            <a:ext cx="8229600" cy="5580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Objawy zespołu czołowego:</a:t>
            </a:r>
          </a:p>
          <a:p>
            <a:pPr marL="0" indent="0">
              <a:buNone/>
            </a:pPr>
            <a:r>
              <a:rPr lang="pl-PL" u="sng" dirty="0"/>
              <a:t>Kora ruchowa:</a:t>
            </a:r>
          </a:p>
          <a:p>
            <a:r>
              <a:rPr lang="pl-PL" dirty="0"/>
              <a:t>Niedowład po stronie przeciwnej</a:t>
            </a:r>
          </a:p>
          <a:p>
            <a:r>
              <a:rPr lang="pl-PL" dirty="0"/>
              <a:t>Napad padaczkowy typu Jacksona</a:t>
            </a:r>
          </a:p>
          <a:p>
            <a:r>
              <a:rPr lang="pl-PL" dirty="0"/>
              <a:t>Objaw Babińskiego po stronie niedowładu</a:t>
            </a:r>
          </a:p>
          <a:p>
            <a:pPr marL="0" indent="0">
              <a:buNone/>
            </a:pPr>
            <a:r>
              <a:rPr lang="pl-PL" u="sng" dirty="0"/>
              <a:t>Kora przedruchowa </a:t>
            </a:r>
            <a:endParaRPr lang="pl-PL" dirty="0"/>
          </a:p>
          <a:p>
            <a:r>
              <a:rPr lang="pl-PL" dirty="0"/>
              <a:t>Apraksja ruchowa</a:t>
            </a:r>
          </a:p>
          <a:p>
            <a:r>
              <a:rPr lang="pl-PL" dirty="0"/>
              <a:t>Afazja ruchowa</a:t>
            </a:r>
          </a:p>
          <a:p>
            <a:r>
              <a:rPr lang="pl-PL" dirty="0"/>
              <a:t>Astazja, abazja</a:t>
            </a:r>
          </a:p>
          <a:p>
            <a:r>
              <a:rPr lang="pl-PL" dirty="0"/>
              <a:t>Napady </a:t>
            </a:r>
            <a:r>
              <a:rPr lang="pl-PL" dirty="0" err="1"/>
              <a:t>adwersyjne</a:t>
            </a:r>
            <a:r>
              <a:rPr lang="pl-PL" dirty="0"/>
              <a:t> (napady zwrotne)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C:\Users\l730\Pictures\kora móz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29614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11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u="sng" dirty="0">
                <a:solidFill>
                  <a:srgbClr val="0070C0"/>
                </a:solidFill>
              </a:rPr>
              <a:t>Kora przedczołowa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Zmiany w zachowaniu (apatia, rozhamowanie, moria)</a:t>
            </a:r>
          </a:p>
          <a:p>
            <a:r>
              <a:rPr lang="pl-PL" dirty="0"/>
              <a:t>Zaburzenia uwagi</a:t>
            </a:r>
          </a:p>
          <a:p>
            <a:r>
              <a:rPr lang="pl-PL" dirty="0"/>
              <a:t>Zaburzenia myślenia</a:t>
            </a:r>
          </a:p>
          <a:p>
            <a:r>
              <a:rPr lang="pl-PL" dirty="0"/>
              <a:t>Upośledzenie węchu i zanik nerwu wzrokowego po stronie uszkodzenia (guza)</a:t>
            </a:r>
          </a:p>
          <a:p>
            <a:pPr marL="0" indent="0" algn="ctr">
              <a:buNone/>
            </a:pPr>
            <a:r>
              <a:rPr lang="pl-PL" sz="3500" u="sng" dirty="0">
                <a:solidFill>
                  <a:srgbClr val="0070C0"/>
                </a:solidFill>
              </a:rPr>
              <a:t>Brak ścisłej lokalizacji</a:t>
            </a:r>
            <a:endParaRPr lang="pl-PL" sz="3500" dirty="0"/>
          </a:p>
          <a:p>
            <a:r>
              <a:rPr lang="pl-PL" dirty="0"/>
              <a:t>odruchy chwytne, objaw „buldoga”, perseweracja ruchowa (wielokrotne, czynne powtarzanie raz rozpoczętego ruchu biernego)</a:t>
            </a:r>
          </a:p>
        </p:txBody>
      </p:sp>
    </p:spTree>
    <p:extLst>
      <p:ext uri="{BB962C8B-B14F-4D97-AF65-F5344CB8AC3E}">
        <p14:creationId xmlns:p14="http://schemas.microsoft.com/office/powerpoint/2010/main" val="6292199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Objawy uszkodzenia płatów skroniowych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pl-PL" dirty="0"/>
              <a:t>Zaburzenia w polu widzenia (niewidzenie kwadrantowe)</a:t>
            </a:r>
          </a:p>
          <a:p>
            <a:r>
              <a:rPr lang="pl-PL" dirty="0"/>
              <a:t>Zaburzenia rozumienia mowy -  afazja sensoryczna</a:t>
            </a:r>
          </a:p>
          <a:p>
            <a:r>
              <a:rPr lang="pl-PL" dirty="0"/>
              <a:t>Agnozja słuchowa – niemożność rozpoznawania znanych  zjawisk akustycznych mimo braku zaburzeń słuchu</a:t>
            </a:r>
          </a:p>
          <a:p>
            <a:r>
              <a:rPr lang="pl-PL" dirty="0"/>
              <a:t>Napady padaczkowe złożone</a:t>
            </a:r>
          </a:p>
          <a:p>
            <a:r>
              <a:rPr lang="pl-PL" dirty="0"/>
              <a:t>Objawowa neuralgia nerwu trójdzielnego</a:t>
            </a:r>
          </a:p>
        </p:txBody>
      </p:sp>
    </p:spTree>
    <p:extLst>
      <p:ext uri="{BB962C8B-B14F-4D97-AF65-F5344CB8AC3E}">
        <p14:creationId xmlns:p14="http://schemas.microsoft.com/office/powerpoint/2010/main" val="2923944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Objawy uszkodzenia płatów ciemieniowych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Zaburzenia czucia – upośledzenie odczuwania oraz identyfikacji i różnicowania bodźców czuciowych</a:t>
            </a:r>
          </a:p>
          <a:p>
            <a:r>
              <a:rPr lang="pl-PL" dirty="0"/>
              <a:t>Astereognozja</a:t>
            </a:r>
          </a:p>
          <a:p>
            <a:r>
              <a:rPr lang="pl-PL" dirty="0"/>
              <a:t>Apraksja wyobrażeniowa</a:t>
            </a:r>
          </a:p>
          <a:p>
            <a:r>
              <a:rPr lang="pl-PL" dirty="0"/>
              <a:t>Zaburzenia schematu własnego ciała (</a:t>
            </a:r>
            <a:r>
              <a:rPr lang="pl-PL" dirty="0" err="1"/>
              <a:t>autotopagnozja</a:t>
            </a:r>
            <a:r>
              <a:rPr lang="pl-PL" dirty="0"/>
              <a:t>) – upośledzone jest wskazywanie i identyfikacja własnych części ciała</a:t>
            </a:r>
          </a:p>
          <a:p>
            <a:r>
              <a:rPr lang="pl-PL" dirty="0" err="1"/>
              <a:t>Adermoleksja</a:t>
            </a:r>
            <a:r>
              <a:rPr lang="pl-PL" dirty="0"/>
              <a:t>: niemożność rozpoznawania liter pisanych na skórze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2914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Ośrodki mowy i inne</a:t>
            </a:r>
          </a:p>
        </p:txBody>
      </p:sp>
      <p:pic>
        <p:nvPicPr>
          <p:cNvPr id="9218" name="Picture 2" descr="C:\Users\l730\Pictures\ośrodki korow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2880320" cy="23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730\Pictures\ośrodki mo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43" y="1484784"/>
            <a:ext cx="3024336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730\Pictures\04mowa-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10" y="4005062"/>
            <a:ext cx="3918168" cy="27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26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Uszkodzenie płatów potylicznych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Zaburzenia widzenia</a:t>
            </a:r>
          </a:p>
          <a:p>
            <a:r>
              <a:rPr lang="pl-PL" dirty="0"/>
              <a:t>Zaburzona jest percepcja wzrokowa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275856" cy="24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97" y="3501007"/>
            <a:ext cx="3204816" cy="24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61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Uszkodzenie rdzenia kręgowego i korzeni nerwowych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odcinku szyjnym</a:t>
            </a:r>
          </a:p>
          <a:p>
            <a:pPr marL="0" indent="0">
              <a:buNone/>
            </a:pPr>
            <a:r>
              <a:rPr lang="pl-PL" dirty="0"/>
              <a:t>W odcinku piersiowym</a:t>
            </a:r>
          </a:p>
          <a:p>
            <a:pPr marL="0" indent="0">
              <a:buNone/>
            </a:pPr>
            <a:r>
              <a:rPr lang="pl-PL" dirty="0"/>
              <a:t>W odcinku lędźwiowo-krzyżowym: zespół stożka rdzeniowego i ogona końskiego </a:t>
            </a:r>
          </a:p>
        </p:txBody>
      </p:sp>
      <p:pic>
        <p:nvPicPr>
          <p:cNvPr id="10242" name="Picture 2" descr="C:\Users\l730\Pictures\ogon koń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91123"/>
            <a:ext cx="2232248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129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Uszkodzenie rdzenia kręgowego w odcinku szyjnym: niedowład czterokończynowy</a:t>
            </a:r>
          </a:p>
          <a:p>
            <a:r>
              <a:rPr lang="pl-PL" dirty="0"/>
              <a:t>Uszkodzenie rdzenia kręgowego w odcinku piersiowym: niedowład kończyn dolnych spastyczny</a:t>
            </a:r>
          </a:p>
          <a:p>
            <a:r>
              <a:rPr lang="pl-PL" dirty="0"/>
              <a:t>Uszkodzenie ogona końskiego: niedowład kończyn dolnych wiotki.</a:t>
            </a:r>
          </a:p>
        </p:txBody>
      </p:sp>
    </p:spTree>
    <p:extLst>
      <p:ext uri="{BB962C8B-B14F-4D97-AF65-F5344CB8AC3E}">
        <p14:creationId xmlns:p14="http://schemas.microsoft.com/office/powerpoint/2010/main" val="361614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640960" cy="5289451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l-PL" sz="3800" dirty="0"/>
              <a:t>Zniszczenie włókien ruchowych prowadzi do porażeń  mięśni</a:t>
            </a:r>
          </a:p>
          <a:p>
            <a:pPr marL="514350" indent="-514350">
              <a:buAutoNum type="arabicPeriod"/>
            </a:pPr>
            <a:r>
              <a:rPr lang="pl-PL" sz="3800" b="1" dirty="0"/>
              <a:t>Uszkodzenie włókien czuciowych: </a:t>
            </a:r>
            <a:r>
              <a:rPr lang="pl-PL" sz="3800" dirty="0"/>
              <a:t>znieczulenie, niedoczulica. </a:t>
            </a:r>
          </a:p>
          <a:p>
            <a:pPr marL="0" indent="0">
              <a:buNone/>
            </a:pPr>
            <a:r>
              <a:rPr lang="pl-PL" sz="3800" dirty="0"/>
              <a:t>      </a:t>
            </a:r>
            <a:r>
              <a:rPr lang="pl-PL" sz="3800" i="1" dirty="0">
                <a:solidFill>
                  <a:srgbClr val="FF0000"/>
                </a:solidFill>
              </a:rPr>
              <a:t>Podrażnieni</a:t>
            </a:r>
            <a:r>
              <a:rPr lang="pl-PL" sz="3800" dirty="0">
                <a:solidFill>
                  <a:srgbClr val="FF0000"/>
                </a:solidFill>
              </a:rPr>
              <a:t>e</a:t>
            </a:r>
            <a:r>
              <a:rPr lang="pl-PL" sz="3800" dirty="0"/>
              <a:t>: ból, przeczulica, parestezje.</a:t>
            </a:r>
          </a:p>
          <a:p>
            <a:pPr marL="0" indent="0">
              <a:buNone/>
            </a:pPr>
            <a:r>
              <a:rPr lang="pl-PL" sz="3800" dirty="0"/>
              <a:t>3.  </a:t>
            </a:r>
            <a:r>
              <a:rPr lang="pl-PL" sz="3800" b="1" dirty="0"/>
              <a:t>Uszkodzenie wł. wegetatywnych</a:t>
            </a:r>
            <a:r>
              <a:rPr lang="pl-PL" sz="3800" dirty="0"/>
              <a:t> – zaburzenia naczynioruchowe, troficzne, zaburzona czynność narządów wewnętrznych.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831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Nerwy zespalają się ze sobą i w miejscach zespolenia następuje przejście  włókien  z jednego nerwu do drugiego  lub wzajemna wymiana włókien. </a:t>
            </a:r>
          </a:p>
          <a:p>
            <a:r>
              <a:rPr lang="pl-PL" dirty="0"/>
              <a:t>Największa wymiana następuje w obrębie splotów nerwowych.</a:t>
            </a:r>
          </a:p>
          <a:p>
            <a:pPr>
              <a:buFont typeface="Wingdings" pitchFamily="2" charset="2"/>
              <a:buChar char="Ø"/>
            </a:pPr>
            <a:r>
              <a:rPr lang="pl-PL" dirty="0">
                <a:solidFill>
                  <a:srgbClr val="0070C0"/>
                </a:solidFill>
              </a:rPr>
              <a:t>Sploty nerwowe:  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szyjny,  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ramienny,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lędźwiowo-krzyżowy </a:t>
            </a:r>
          </a:p>
        </p:txBody>
      </p:sp>
    </p:spTree>
    <p:extLst>
      <p:ext uri="{BB962C8B-B14F-4D97-AF65-F5344CB8AC3E}">
        <p14:creationId xmlns:p14="http://schemas.microsoft.com/office/powerpoint/2010/main" val="253250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Nerw rdzeniowy</a:t>
            </a:r>
          </a:p>
        </p:txBody>
      </p:sp>
      <p:pic>
        <p:nvPicPr>
          <p:cNvPr id="1026" name="Picture 2" descr="C:\Users\l730\Pictures\nerw rdzeniowy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8884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730\Pictures\układ nerwowy obwodo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25922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730\Pictures\układ nerwowy obwowdowy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24117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5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Ośrodkowy układ nerwowy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Mózg</a:t>
            </a:r>
          </a:p>
          <a:p>
            <a:r>
              <a:rPr lang="pl-PL" dirty="0"/>
              <a:t>Rdzeń kręgowy</a:t>
            </a:r>
          </a:p>
          <a:p>
            <a:endParaRPr lang="pl-PL" dirty="0"/>
          </a:p>
        </p:txBody>
      </p:sp>
      <p:pic>
        <p:nvPicPr>
          <p:cNvPr id="2050" name="Picture 2" descr="C:\Users\l730\Pictures\rdzeń kręgow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5202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730\Pictures\rdzeń kręgowy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21508"/>
            <a:ext cx="187565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730\Pictures\mózg - półk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24" y="1412775"/>
            <a:ext cx="2612876" cy="27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794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1969</Words>
  <Application>Microsoft Office PowerPoint</Application>
  <PresentationFormat>Pokaz na ekranie (4:3)</PresentationFormat>
  <Paragraphs>309</Paragraphs>
  <Slides>57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2" baseType="lpstr">
      <vt:lpstr>Arial</vt:lpstr>
      <vt:lpstr>Calibri</vt:lpstr>
      <vt:lpstr>Verdana</vt:lpstr>
      <vt:lpstr>Wingdings</vt:lpstr>
      <vt:lpstr>Motyw pakietu Office</vt:lpstr>
      <vt:lpstr>  Anatomia układu nerwowego  </vt:lpstr>
      <vt:lpstr>Układ nerwowy  obwodowy i ośrodkowy </vt:lpstr>
      <vt:lpstr>Prezentacja programu PowerPoint</vt:lpstr>
      <vt:lpstr>Prezentacja programu PowerPoint</vt:lpstr>
      <vt:lpstr>W nerwach rozróżnia się 3 rodzaje włókien nerwowych:</vt:lpstr>
      <vt:lpstr>Prezentacja programu PowerPoint</vt:lpstr>
      <vt:lpstr>Prezentacja programu PowerPoint</vt:lpstr>
      <vt:lpstr>Nerw rdzeniowy</vt:lpstr>
      <vt:lpstr>Ośrodkowy układ nerwowy</vt:lpstr>
      <vt:lpstr>Budowa rdzenia kręgowego</vt:lpstr>
      <vt:lpstr>Budowa rdzenia kręgowego</vt:lpstr>
      <vt:lpstr>Rdzeń kręgowy  w badaniu MRI</vt:lpstr>
      <vt:lpstr>Mózg składa się</vt:lpstr>
      <vt:lpstr>W pniu mózgu znajduje się twór siatkowaty</vt:lpstr>
      <vt:lpstr>Prezentacja programu PowerPoint</vt:lpstr>
      <vt:lpstr>Prezentacja programu PowerPoint</vt:lpstr>
      <vt:lpstr>Budowa pnia mózgu</vt:lpstr>
      <vt:lpstr>Prezentacja programu PowerPoint</vt:lpstr>
      <vt:lpstr>Prezentacja programu PowerPoint</vt:lpstr>
      <vt:lpstr>Twór siatkowaty</vt:lpstr>
      <vt:lpstr>W ośrodkowym układzie nerwowym (OUN)</vt:lpstr>
      <vt:lpstr>Prezentacja programu PowerPoint</vt:lpstr>
      <vt:lpstr>Prezentacja programu PowerPoint</vt:lpstr>
      <vt:lpstr>Drogi rdzeniowo-mózgowe (Droga rdzeniowo-wzgórzowa boczna i przednia)</vt:lpstr>
      <vt:lpstr>Droga mózgowo-rdzeniowa  piramidowa</vt:lpstr>
      <vt:lpstr>Układy neuroprzekaźnikowe</vt:lpstr>
      <vt:lpstr>Acetylocholina</vt:lpstr>
      <vt:lpstr>Acetylocholina (Ach)</vt:lpstr>
      <vt:lpstr>Ach w synapsie</vt:lpstr>
      <vt:lpstr>Układ Dopaminergiczny</vt:lpstr>
      <vt:lpstr>Układ współczulny i przywspółczulny</vt:lpstr>
      <vt:lpstr>Ośrodki autonomiczne w rdzeniu</vt:lpstr>
      <vt:lpstr> Wpływ układu przywspółczulnego na narządy : </vt:lpstr>
      <vt:lpstr>Mózg</vt:lpstr>
      <vt:lpstr>Ćwiczenia  Zespoły neurologiczne</vt:lpstr>
      <vt:lpstr>Drogi piramidowe – odpowiedzialne za ruch</vt:lpstr>
      <vt:lpstr>Zespoły pozapiramidowe</vt:lpstr>
      <vt:lpstr>Układ pozapiramidowy – jądra podstawne</vt:lpstr>
      <vt:lpstr>Układ pozapiramidowy zaburzenia</vt:lpstr>
      <vt:lpstr>Zespół hipertoniczno-hipokinetyczny</vt:lpstr>
      <vt:lpstr>Zespół hipotoniczno-hiperkinetyczny</vt:lpstr>
      <vt:lpstr>Zespół móżdżkowy</vt:lpstr>
      <vt:lpstr>Prezentacja programu PowerPoint</vt:lpstr>
      <vt:lpstr>Zespoły uszkodzenia pnia mózgu</vt:lpstr>
      <vt:lpstr>Rdzeń przedłużony - opuszka</vt:lpstr>
      <vt:lpstr>Zespoły zaburzeń czucia</vt:lpstr>
      <vt:lpstr>Zaburzenia czucia w zależności od lokalizacji uszkodzenia</vt:lpstr>
      <vt:lpstr>Prezentacja programu PowerPoint</vt:lpstr>
      <vt:lpstr>Drogi nerwowe wstępujące i zstępujące</vt:lpstr>
      <vt:lpstr>Uszkodzenie płatów mózgu</vt:lpstr>
      <vt:lpstr>Kora przedczołowa</vt:lpstr>
      <vt:lpstr>Objawy uszkodzenia płatów skroniowych</vt:lpstr>
      <vt:lpstr>Objawy uszkodzenia płatów ciemieniowych</vt:lpstr>
      <vt:lpstr>Ośrodki mowy i inne</vt:lpstr>
      <vt:lpstr>Uszkodzenie płatów potylicznych</vt:lpstr>
      <vt:lpstr>Uszkodzenie rdzenia kręgowego i korzeni nerwowych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układu nerwowego</dc:title>
  <dc:creator>l730</dc:creator>
  <cp:lastModifiedBy>Marcin Owczarek</cp:lastModifiedBy>
  <cp:revision>102</cp:revision>
  <dcterms:created xsi:type="dcterms:W3CDTF">2012-09-24T16:06:35Z</dcterms:created>
  <dcterms:modified xsi:type="dcterms:W3CDTF">2023-10-13T21:54:41Z</dcterms:modified>
</cp:coreProperties>
</file>