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08" r:id="rId3"/>
    <p:sldId id="359" r:id="rId4"/>
    <p:sldId id="309" r:id="rId5"/>
    <p:sldId id="266" r:id="rId6"/>
    <p:sldId id="311" r:id="rId7"/>
    <p:sldId id="295" r:id="rId8"/>
    <p:sldId id="296" r:id="rId9"/>
    <p:sldId id="363" r:id="rId10"/>
    <p:sldId id="297" r:id="rId11"/>
    <p:sldId id="312" r:id="rId12"/>
    <p:sldId id="349" r:id="rId13"/>
    <p:sldId id="257" r:id="rId14"/>
    <p:sldId id="258" r:id="rId15"/>
    <p:sldId id="260" r:id="rId16"/>
    <p:sldId id="262" r:id="rId17"/>
    <p:sldId id="265" r:id="rId18"/>
    <p:sldId id="365" r:id="rId19"/>
    <p:sldId id="364" r:id="rId20"/>
    <p:sldId id="268" r:id="rId21"/>
    <p:sldId id="267" r:id="rId22"/>
    <p:sldId id="269" r:id="rId23"/>
    <p:sldId id="270" r:id="rId24"/>
    <p:sldId id="271" r:id="rId25"/>
    <p:sldId id="273" r:id="rId26"/>
    <p:sldId id="313" r:id="rId27"/>
    <p:sldId id="369" r:id="rId28"/>
    <p:sldId id="274" r:id="rId29"/>
    <p:sldId id="356" r:id="rId30"/>
    <p:sldId id="317" r:id="rId31"/>
    <p:sldId id="264" r:id="rId32"/>
    <p:sldId id="283" r:id="rId33"/>
    <p:sldId id="318" r:id="rId34"/>
    <p:sldId id="348" r:id="rId35"/>
    <p:sldId id="347" r:id="rId36"/>
    <p:sldId id="357" r:id="rId37"/>
    <p:sldId id="319" r:id="rId38"/>
    <p:sldId id="320" r:id="rId39"/>
    <p:sldId id="321" r:id="rId40"/>
    <p:sldId id="322" r:id="rId41"/>
    <p:sldId id="323" r:id="rId42"/>
    <p:sldId id="354" r:id="rId43"/>
    <p:sldId id="355" r:id="rId44"/>
    <p:sldId id="353" r:id="rId45"/>
    <p:sldId id="272" r:id="rId46"/>
    <p:sldId id="282" r:id="rId47"/>
    <p:sldId id="291" r:id="rId48"/>
    <p:sldId id="337" r:id="rId49"/>
    <p:sldId id="338" r:id="rId50"/>
    <p:sldId id="360" r:id="rId51"/>
    <p:sldId id="361" r:id="rId52"/>
    <p:sldId id="362" r:id="rId53"/>
    <p:sldId id="358" r:id="rId54"/>
    <p:sldId id="300" r:id="rId55"/>
    <p:sldId id="299" r:id="rId56"/>
    <p:sldId id="301" r:id="rId57"/>
    <p:sldId id="302" r:id="rId58"/>
    <p:sldId id="304" r:id="rId59"/>
    <p:sldId id="306" r:id="rId60"/>
    <p:sldId id="307" r:id="rId61"/>
    <p:sldId id="310" r:id="rId62"/>
    <p:sldId id="370" r:id="rId6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26B2030-054A-44EA-83EE-3BC052476EA5}">
          <p14:sldIdLst>
            <p14:sldId id="256"/>
            <p14:sldId id="308"/>
            <p14:sldId id="359"/>
            <p14:sldId id="309"/>
            <p14:sldId id="266"/>
            <p14:sldId id="311"/>
            <p14:sldId id="295"/>
            <p14:sldId id="296"/>
            <p14:sldId id="363"/>
            <p14:sldId id="297"/>
            <p14:sldId id="312"/>
            <p14:sldId id="349"/>
            <p14:sldId id="257"/>
            <p14:sldId id="258"/>
            <p14:sldId id="260"/>
            <p14:sldId id="262"/>
            <p14:sldId id="265"/>
            <p14:sldId id="365"/>
            <p14:sldId id="364"/>
            <p14:sldId id="268"/>
            <p14:sldId id="267"/>
            <p14:sldId id="269"/>
            <p14:sldId id="270"/>
            <p14:sldId id="271"/>
            <p14:sldId id="273"/>
            <p14:sldId id="313"/>
            <p14:sldId id="369"/>
            <p14:sldId id="274"/>
            <p14:sldId id="356"/>
          </p14:sldIdLst>
        </p14:section>
        <p14:section name="Sekcja bez tytułu" id="{BEBE7406-99F0-4CAE-A8BA-59FC632C9526}">
          <p14:sldIdLst>
            <p14:sldId id="317"/>
            <p14:sldId id="264"/>
            <p14:sldId id="283"/>
            <p14:sldId id="318"/>
            <p14:sldId id="348"/>
            <p14:sldId id="347"/>
            <p14:sldId id="357"/>
            <p14:sldId id="319"/>
            <p14:sldId id="320"/>
            <p14:sldId id="321"/>
            <p14:sldId id="322"/>
            <p14:sldId id="323"/>
            <p14:sldId id="354"/>
            <p14:sldId id="355"/>
            <p14:sldId id="353"/>
            <p14:sldId id="272"/>
            <p14:sldId id="282"/>
            <p14:sldId id="291"/>
            <p14:sldId id="337"/>
            <p14:sldId id="338"/>
            <p14:sldId id="360"/>
            <p14:sldId id="361"/>
            <p14:sldId id="362"/>
            <p14:sldId id="358"/>
            <p14:sldId id="300"/>
            <p14:sldId id="299"/>
            <p14:sldId id="301"/>
            <p14:sldId id="302"/>
            <p14:sldId id="304"/>
            <p14:sldId id="306"/>
            <p14:sldId id="307"/>
            <p14:sldId id="310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7EBF-6F7C-4AC2-8FD4-EB96BB07BB0D}" type="datetimeFigureOut">
              <a:rPr lang="pl-PL" smtClean="0"/>
              <a:t>14.10.2023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A3F6-42FC-4313-96E9-215B124D5F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19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816B2-E769-4467-901F-FD7646BD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B2BC19-2A9A-47A0-9AB0-E1905E33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11BB8B-720C-4A9D-B52A-D5EDB6DE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B2A4A3-1561-44F9-8563-00D3B27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2C70C1-6E86-40E1-90A1-0DF9F567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1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7F48A-40CE-4C1E-9726-EF9CF52B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843829-070A-4C33-854E-66E717EA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64E226-DC4D-4D95-AEFC-D1D6E73A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8E8FCA-22D4-442F-9AD4-2F8EE1D8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A36742-5A85-435B-8073-4582BAA7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7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CC7D6B9-09CE-483C-9669-41C03D672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830B0D-D7E7-4C3E-9193-3630C3DBA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C8E755-5302-40EE-93ED-8B5023AA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4830ED-40FE-40BF-BDDE-76BAB0D6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307FC1-100F-4F77-AC38-91DAC9CE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734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9E90B-FD50-4B43-AA22-EFBEC3E2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CC19B-DD93-4636-9DFB-C8EDA80C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0F29D-FE47-499A-B455-F4CD8027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11E9A7-9F94-4491-BDCE-7DE4B4FF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62D281-8826-4C93-9441-A3675304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663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5DF97-D110-4C00-A059-FFF2E19C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0CAB70-4A64-473D-8574-F5984D5F8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E422C-029A-4050-B7B6-12864E9F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53B405-AFAA-429A-A2DD-F9D09939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6BC912-C20D-4088-92DA-852D4AA2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02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F8F16-650B-499A-8B5D-8AC4C912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3B2CF7-D107-4514-9D59-C79DFC8D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1840C5-2F9F-4C21-A549-C90C4C39D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2A0EC5-9B38-4EAD-958F-EC6AFB1F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A4D821-E310-482D-A331-4257BBE3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4E5E88-52BF-4642-BBA1-3546AD2C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410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2E5C4B-BE2B-432E-96F9-3EA00150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98D64C-5D51-4108-BE66-0594691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1DC892-6A28-4790-A83A-0FFFAE593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EED8C2-DEDC-4614-A30D-7277FC464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973CCB-2C1B-49F1-B903-3163B6881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20224C3-927C-4384-A3FB-2CADD17D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DEA6C9A-3524-404E-A389-0B9BDFB7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00553A7-D0EA-4040-AEEF-2114DAD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60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A580C-0C50-4DB8-BA33-CF9ABC9A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2D3833-700C-4420-BACC-19AB0059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E9DC818-65EC-4501-8906-E2402A12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9489FEB-B21C-4702-AB44-18AC906B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14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B5BCE60-7E48-47BB-A431-30248EC2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FE7ADA7-3897-4BC5-A78D-92D1F509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3B8328-E192-4B98-997B-DC187ACE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28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7628E-4D71-4CAE-B6D0-98CB24D4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F24014-565D-4D9A-96AF-E64E8A429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0360DF-E45C-48A0-A6FE-BF89D1B25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07F7D2-67B3-4D39-8C47-48E3E1FE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16D617-E683-43DB-AFB6-E5D61878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CD799C-2901-42B4-90C9-D79385E6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8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3963B-4AFB-4BE5-94E8-B768F80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669EEA5-14D3-49BA-8652-1A3B90AE8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08DAE0-2D6A-46DC-A642-188D86C2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545CD0-A2EF-4C83-A747-9690340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9E33B2-EAE1-4555-BE90-F0D96470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41D398-486F-4564-9A21-772A8EB7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53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2F3F357-49B2-4AE1-A39D-9132804F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BF3B15-6804-4342-B312-CCE920201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3E8E82-23FF-470D-9219-27CB8FBA2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933C-CB68-4BF2-AD0B-EC18869A809D}" type="datetimeFigureOut">
              <a:rPr lang="pl-PL" smtClean="0"/>
              <a:t>14.10.2023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C9ED40-3A28-4EE2-AEB1-58E33F7AD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934B73-006D-4C3D-BDEB-3493CD5E9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6612-9B43-4050-9243-56F2D9BE128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28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D6B130-4B08-4CEC-9CE1-4C339BA7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pl-PL" sz="5400"/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473777-40C4-48A9-A3A6-FF938BDA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25" y="1990277"/>
            <a:ext cx="8726253" cy="4119172"/>
          </a:xfrm>
        </p:spPr>
        <p:txBody>
          <a:bodyPr anchor="t">
            <a:normAutofit fontScale="92500" lnSpcReduction="10000"/>
          </a:bodyPr>
          <a:lstStyle/>
          <a:p>
            <a:pPr marL="457200" indent="0">
              <a:spcAft>
                <a:spcPts val="800"/>
              </a:spcAft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>
              <a:spcAft>
                <a:spcPts val="800"/>
              </a:spcAft>
              <a:buNone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ctr">
              <a:spcAft>
                <a:spcPts val="800"/>
              </a:spcAft>
              <a:buNone/>
            </a:pP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Postępowanie na etapie  przedszpitalnym  </a:t>
            </a:r>
          </a:p>
          <a:p>
            <a:pPr marL="457200" indent="0" algn="ctr">
              <a:spcAft>
                <a:spcPts val="800"/>
              </a:spcAft>
              <a:buNone/>
            </a:pP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poszkodowanym </a:t>
            </a:r>
          </a:p>
          <a:p>
            <a:pPr marL="457200" indent="0" algn="ctr">
              <a:spcAft>
                <a:spcPts val="800"/>
              </a:spcAft>
              <a:buNone/>
            </a:pP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urazem  głowy, kręgosłupa i rdzenia kręgowego</a:t>
            </a:r>
            <a:b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Ratownik medyczny -  dr Kamila Sadaj-Owczarek, Kierownik Katedry Ratownictwa Medycznego.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2515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281CB-158D-4B67-9806-135556B6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Błędy złotej godziny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7F1EE1-5872-44E6-82EB-E3591560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Grzech I – czas. </a:t>
            </a:r>
          </a:p>
          <a:p>
            <a:pPr marL="0" indent="0">
              <a:buNone/>
            </a:pPr>
            <a:r>
              <a:rPr lang="pl-PL" dirty="0"/>
              <a:t>Czas pomiędzy urazem a zabiegiem u pacjenta wymagającego pilnej interwencji chirurgicznej powinien być najkrótszy.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Grzech II – Przeciw terapii, farmakoterapii, </a:t>
            </a:r>
            <a:r>
              <a:rPr lang="pl-PL" dirty="0" err="1"/>
              <a:t>płynoterapii</a:t>
            </a:r>
            <a:r>
              <a:rPr lang="pl-PL" dirty="0"/>
              <a:t>. </a:t>
            </a:r>
          </a:p>
          <a:p>
            <a:r>
              <a:rPr lang="pl-PL" dirty="0"/>
              <a:t>Grzech III - Przeciwko diagnostyce</a:t>
            </a:r>
          </a:p>
          <a:p>
            <a:r>
              <a:rPr lang="pl-PL" dirty="0"/>
              <a:t>Grzech IV - Przeciw temperaturze </a:t>
            </a:r>
          </a:p>
          <a:p>
            <a:r>
              <a:rPr lang="pl-PL" dirty="0"/>
              <a:t>Grzech V – Przeciw miednicy </a:t>
            </a:r>
          </a:p>
        </p:txBody>
      </p:sp>
    </p:spTree>
    <p:extLst>
      <p:ext uri="{BB962C8B-B14F-4D97-AF65-F5344CB8AC3E}">
        <p14:creationId xmlns:p14="http://schemas.microsoft.com/office/powerpoint/2010/main" val="380222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4B0B2-836F-408A-8433-451B5DB5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Trójszczytowy rozkład zgonów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79F8C-A09C-4B2A-A83C-01CF458D1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Śmiertelność poszkodowanego po urazie jest wprost proporcjonalna do czasu.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Pierwszy szczyt zgonów –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obejmuje 50% osób, które umrą w ciągu 30 min po wypadku. Zgon tych osób jest wynikiem złożonych i ciężkich uszkodzeń i dlatego uratowanie ich bywa często niemożliwe przy obecnym stanie wiedzy i techniki. Typowym przykładem są zgony w wyniku ciężkich uszkodzeń mózgu, pnia mózgu oraz rozległych uszkodzeń naczyń w obrębie klatki piersiowej.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 szczyt zgonów –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obejmuje 30 % zgonów pourazowych, następujących w ciągu 4 godzin po urazie. Są one wynikiem </a:t>
            </a: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znacznej utraty krwi;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często wiążą się z niemożnością zapewnienia drożności dróg oddechowych i podtrzymanie oddechu. Stopień, w jakim oba te czynniki przyczyniają się do śmierci, jest zmienny, ocenia się jednak, że 40 % poszkodowanych umiera w wyniku niedrożności  dróg oddechowych, a u 25 % w wyniku utraty krwi, która można było uzupełnić.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Trzeci szczyt zgonów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20 % wszystkich zgonów po urazie. Dotyczy osób umierających po dniach lub tygodniach od urazu. Zwykle jest to wynik niewydolności wielonarządowej, sepsy lub zatorowość płucnej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9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754C7-2851-4C4B-9F0C-67B219F1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5E1B7-A9D9-47EE-9DB1-7FF1F237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Jedna z najważniejszych zmian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 aktualnym stanowisku PHTLS dotyczy </a:t>
            </a:r>
            <a:r>
              <a:rPr lang="pl-PL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modyfikacji schematu badania wstępnego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z ABCDE na </a:t>
            </a:r>
            <a:r>
              <a:rPr lang="pl-PL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-ABCDE, gdzie X (</a:t>
            </a:r>
            <a:r>
              <a:rPr lang="pl-PL" sz="36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36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sanguinating</a:t>
            </a:r>
            <a:r>
              <a:rPr lang="pl-PL" sz="3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oznacza zagrażające życie krwotoki zewnętrzne, podkreślając tym samym rolę szybkiego opanowania zewnętrznych krwawień.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Krwotok zagrazający życiu 300ml/15 min.</a:t>
            </a:r>
          </a:p>
        </p:txBody>
      </p:sp>
    </p:spTree>
    <p:extLst>
      <p:ext uri="{BB962C8B-B14F-4D97-AF65-F5344CB8AC3E}">
        <p14:creationId xmlns:p14="http://schemas.microsoft.com/office/powerpoint/2010/main" val="8003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DBB414-8CE2-45D4-89D6-221F25E4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Epidemiologia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19F62F-A375-4966-81D5-43340E10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Urazy stały się jedną z trzech głównych problemów współczesnej medycyny. </a:t>
            </a:r>
          </a:p>
          <a:p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całym świecie, podobnie jak w przypadku nowotworów i chorób sercowo naczyniowych, zapadalność i śmiertelność z nimi związane stale wzrastają, narasta też problem trwałej  i czasowej niezdolności do pracy w następstwie obrażeń ciała, wreszcie coraz większy ciężar stanowią stale rosnące koszty leczenia  i rehabilitacji ofiar wypadków. </a:t>
            </a: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Urazy stanowią  trzecią przyczynę zgonów w całej populacji, pierwsza u dzieci a drugą wśród osób do 40. roku życia.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Najczęstszymi powodami takich uszkodzeń ciała są wypadki komunikacyjne i upadki z wysokości. </a:t>
            </a:r>
          </a:p>
        </p:txBody>
      </p:sp>
    </p:spTree>
    <p:extLst>
      <p:ext uri="{BB962C8B-B14F-4D97-AF65-F5344CB8AC3E}">
        <p14:creationId xmlns:p14="http://schemas.microsoft.com/office/powerpoint/2010/main" val="389033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78BE1-32C6-46F7-BF14-0CC2BAFA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168D4-74EA-48FE-B7E5-2F550EEFA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Europie pourazową śmiertelność w szeregu krajów ocenia się na 50-90 zgonów rocznie na 100 tysięcy mieszkańców.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66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D1D02-D567-41A9-B595-A22155E7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Nazewnictwo w traumatologii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3BE08-6B34-4360-945D-33D1A8CE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277110" algn="l"/>
              </a:tabLst>
            </a:pPr>
            <a:r>
              <a:rPr lang="pl-PL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Mnogie obrażenia ciała </a:t>
            </a:r>
            <a:r>
              <a:rPr lang="pl-PL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(MOC) są to uszkodzenia co najmniej dwóch okolic ciała, z których każde wymaga hospitalizacji. Mnogie obrażenia ciała stanowią 10-20% wszystkich hospitalizacji na skutek urazu, zapadalność określa się na około 100 na 100 tysięcy mieszkańców przy czym jest ona większa wśród mężczyzn (ok. 80%) mieszkańców miast (65%) i w grupie wiekowej 20-49 lat (70%) 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Przyczyną mnogich obrażeń ciała w 70% są wypadki drogowe.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Miejsca uszkodzeń w mnogich obrażeniach ciała:</a:t>
            </a:r>
            <a:r>
              <a:rPr lang="pl-PL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82% głowa, 14% szyja,47% klatka piersiowa, 21% brzuch, 29% miednica, 45% kończyny dolne, 31% kończyny górne.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277110" algn="l"/>
              </a:tabLst>
            </a:pPr>
            <a:endParaRPr lang="pl-PL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277110" algn="l"/>
              </a:tabLst>
            </a:pPr>
            <a:r>
              <a:rPr lang="pl-PL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Obrażenia wielonarządowe (OW) – </a:t>
            </a:r>
            <a:r>
              <a:rPr lang="pl-PL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uznaje się obrażenia co najmniej dwóch narządów jednej okolicy ciała. Dotyczą one przeważnie klatki piersiowej i jamy brzusznej.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277110" algn="l"/>
              </a:tabLst>
            </a:pPr>
            <a:endParaRPr lang="pl-PL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99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5FB18-CF01-4C62-9CE4-DC53F71A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Śmiertelność pourazowa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F6286-C018-4456-BDA2-BFFDE1C5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Śmiertelność pacjentów dotkniętych urazami zależy od wielu czynników. </a:t>
            </a:r>
          </a:p>
          <a:p>
            <a:pPr marL="0" indent="0">
              <a:buNone/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Miedzy innymi od: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rodzaju urazu, </a:t>
            </a:r>
          </a:p>
          <a:p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ieku poszkodowanego,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charakteru obrażeń,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odległości miejsca wypadku od stacji Ratownictwa Medycznego i szpitala oraz możliwości leczącego zespołu.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412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56B83-3049-4B14-AEFF-3FA51183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obrażenia w wypadkach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E99AD7-D5E7-4EF8-9DDD-28FE59BE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Obrażenia głowy ( złamanie kości czaszki, wstrząśnienie mózgu, stłuczenie mózgu, krwawienie podpajęczynówkowe, uszkodzenie na skutek niedotlenienia, krwiaki mózgu, </a:t>
            </a:r>
          </a:p>
          <a:p>
            <a:r>
              <a:rPr lang="pl-PL" dirty="0"/>
              <a:t>Obrażenia kręgosłupa i rdzenia kręgowego </a:t>
            </a:r>
          </a:p>
          <a:p>
            <a:r>
              <a:rPr lang="pl-PL" dirty="0"/>
              <a:t>Obrażenia klatki piersiowej (odma prężna, tamponada osierdzia)</a:t>
            </a:r>
          </a:p>
          <a:p>
            <a:r>
              <a:rPr lang="pl-PL" dirty="0"/>
              <a:t>Obrażenia brzucha </a:t>
            </a:r>
          </a:p>
          <a:p>
            <a:r>
              <a:rPr lang="pl-PL" dirty="0"/>
              <a:t>Obrażenia kończyn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49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58944-6ABA-4967-BD49-E85E0F30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2118FC-373A-48B4-B37E-DBABA7A3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 każdym przypadku urazu czaszkowo- mózgowego należy podejrzewać towarzyszące obrażenia szyjnego odcinka kręgosłupa i rdzenia kręgowego. </a:t>
            </a:r>
          </a:p>
        </p:txBody>
      </p:sp>
    </p:spTree>
    <p:extLst>
      <p:ext uri="{BB962C8B-B14F-4D97-AF65-F5344CB8AC3E}">
        <p14:creationId xmlns:p14="http://schemas.microsoft.com/office/powerpoint/2010/main" val="19329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772DC-8183-4C5B-803D-E3C69B9C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793879"/>
          </a:xfrm>
        </p:spPr>
        <p:txBody>
          <a:bodyPr>
            <a:normAutofit fontScale="90000"/>
          </a:bodyPr>
          <a:lstStyle/>
          <a:p>
            <a:r>
              <a:rPr lang="pl-PL">
                <a:solidFill>
                  <a:schemeClr val="bg1"/>
                </a:solidFill>
              </a:rPr>
              <a:t>Objawy uszkodzenia rdzenia kręgowego na różnych poziomach.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60E437-1771-4804-AC9B-0C210800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82"/>
          <a:stretch/>
        </p:blipFill>
        <p:spPr>
          <a:xfrm>
            <a:off x="841247" y="2148839"/>
            <a:ext cx="6923657" cy="449180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9D5E37-33D6-443A-BF85-8E6A3C42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78308"/>
            <a:ext cx="3803904" cy="3598654"/>
          </a:xfrm>
        </p:spPr>
        <p:txBody>
          <a:bodyPr anchor="ctr">
            <a:normAutofit/>
          </a:bodyPr>
          <a:lstStyle/>
          <a:p>
            <a:r>
              <a:rPr lang="pl-PL" sz="2200" dirty="0"/>
              <a:t>Paraplegia –porażenie dwukończynowe</a:t>
            </a:r>
          </a:p>
          <a:p>
            <a:endParaRPr lang="pl-PL" sz="2200" dirty="0"/>
          </a:p>
          <a:p>
            <a:r>
              <a:rPr lang="pl-PL" sz="2200" dirty="0" err="1"/>
              <a:t>Tetraplegia</a:t>
            </a:r>
            <a:r>
              <a:rPr lang="pl-PL" sz="2200" dirty="0"/>
              <a:t>- porażenie czterokończynowe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0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C80B14-91FD-44C6-B4FC-9AB804DF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1" dirty="0">
                <a:effectLst/>
                <a:latin typeface="Roboto" panose="02000000000000000000" pitchFamily="2" charset="0"/>
              </a:rPr>
              <a:t>Standard opieki przedszpitalnej nad ofiarą urazu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D0CFB0-C2C7-4F2D-8567-507DD999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0" i="1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1" dirty="0" err="1">
                <a:effectLst/>
                <a:latin typeface="Roboto" panose="02000000000000000000" pitchFamily="2" charset="0"/>
              </a:rPr>
              <a:t>Prehospital</a:t>
            </a:r>
            <a:r>
              <a:rPr lang="pl-PL" b="0" i="1" dirty="0">
                <a:effectLst/>
                <a:latin typeface="Roboto" panose="02000000000000000000" pitchFamily="2" charset="0"/>
              </a:rPr>
              <a:t> Trauma Life </a:t>
            </a:r>
            <a:r>
              <a:rPr lang="pl-PL" b="0" i="1" dirty="0" err="1">
                <a:effectLst/>
                <a:latin typeface="Roboto" panose="02000000000000000000" pitchFamily="2" charset="0"/>
              </a:rPr>
              <a:t>Support</a:t>
            </a:r>
            <a:r>
              <a:rPr lang="pl-PL" b="0" i="1" dirty="0">
                <a:effectLst/>
                <a:latin typeface="Roboto" panose="02000000000000000000" pitchFamily="2" charset="0"/>
              </a:rPr>
              <a:t> (PHTLS) </a:t>
            </a:r>
          </a:p>
          <a:p>
            <a:r>
              <a:rPr lang="pl-PL" b="0" i="1" dirty="0">
                <a:effectLst/>
                <a:latin typeface="Roboto" panose="02000000000000000000" pitchFamily="2" charset="0"/>
              </a:rPr>
              <a:t> International Trauma Life </a:t>
            </a:r>
            <a:r>
              <a:rPr lang="pl-PL" b="0" i="1" dirty="0" err="1">
                <a:effectLst/>
                <a:latin typeface="Roboto" panose="02000000000000000000" pitchFamily="2" charset="0"/>
              </a:rPr>
              <a:t>Support</a:t>
            </a:r>
            <a:r>
              <a:rPr lang="pl-PL" b="0" i="1" dirty="0">
                <a:effectLst/>
                <a:latin typeface="Roboto" panose="02000000000000000000" pitchFamily="2" charset="0"/>
              </a:rPr>
              <a:t> (ITLS)</a:t>
            </a:r>
          </a:p>
          <a:p>
            <a:r>
              <a:rPr lang="pl-PL" i="1" dirty="0">
                <a:latin typeface="Roboto" panose="02000000000000000000" pitchFamily="2" charset="0"/>
              </a:rPr>
              <a:t>ERC 2021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05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E6CCE-CDDA-48A5-9F30-C4E9DE6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Ad. 1 . Ocena miejsca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7973C4-B3C9-42EE-811F-F3F5BB9B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Pierwszym z elementów akcji ratunkowej jest ocena miejsca zdarzenia, na którą będzie składać się:</a:t>
            </a:r>
          </a:p>
          <a:p>
            <a:r>
              <a:rPr lang="pl-PL" dirty="0"/>
              <a:t>bezpieczeństwo ratowników, </a:t>
            </a:r>
          </a:p>
          <a:p>
            <a:r>
              <a:rPr lang="pl-PL" dirty="0"/>
              <a:t>bezpieczeństwo miejsca zdarzenia, </a:t>
            </a:r>
          </a:p>
          <a:p>
            <a:r>
              <a:rPr lang="pl-PL" dirty="0"/>
              <a:t>liczba osób poszkodowanych wraz z oceną, czy na miejscu są potrzebne dodatkowej siły, </a:t>
            </a:r>
          </a:p>
          <a:p>
            <a:r>
              <a:rPr lang="pl-PL" dirty="0"/>
              <a:t>środki, sprzęt, </a:t>
            </a:r>
          </a:p>
          <a:p>
            <a:r>
              <a:rPr lang="pl-PL" dirty="0"/>
              <a:t>określenie mechanizmu powstania urazu. </a:t>
            </a:r>
          </a:p>
        </p:txBody>
      </p:sp>
    </p:spTree>
    <p:extLst>
      <p:ext uri="{BB962C8B-B14F-4D97-AF65-F5344CB8AC3E}">
        <p14:creationId xmlns:p14="http://schemas.microsoft.com/office/powerpoint/2010/main" val="275472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3BEE4-F508-4364-9EE7-4CF63511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Postępowaniem Zespołu Ratownictwa Medycznego w wypadku drogowym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07C37-C1F8-4F5B-993D-58AE02C19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Podczas akcji ratunkowej należy zachowywać standardy postępowania.</a:t>
            </a:r>
          </a:p>
          <a:p>
            <a:r>
              <a:rPr lang="pl-PL" dirty="0"/>
              <a:t> Stosowanie i przestrzeganie procedur pozwala unikać błędów oraz usystematyzować pracę zespołu. </a:t>
            </a:r>
          </a:p>
          <a:p>
            <a:pPr marL="0" indent="0">
              <a:buNone/>
            </a:pPr>
            <a:r>
              <a:rPr lang="pl-PL" dirty="0"/>
              <a:t>Elementy  składowe akcji ratunkowej:</a:t>
            </a:r>
          </a:p>
          <a:p>
            <a:pPr marL="0" indent="0">
              <a:buNone/>
            </a:pPr>
            <a:r>
              <a:rPr lang="pl-PL" dirty="0"/>
              <a:t>1. Ocena miejsca zdarzenia. </a:t>
            </a:r>
          </a:p>
          <a:p>
            <a:pPr marL="0" indent="0">
              <a:buNone/>
            </a:pPr>
            <a:r>
              <a:rPr lang="pl-PL" dirty="0"/>
              <a:t>2. Ocena wstępna.</a:t>
            </a:r>
          </a:p>
          <a:p>
            <a:pPr marL="0" indent="0">
              <a:buNone/>
            </a:pPr>
            <a:r>
              <a:rPr lang="pl-PL" dirty="0"/>
              <a:t>3. Szybkie badanie urazowe.</a:t>
            </a:r>
          </a:p>
          <a:p>
            <a:pPr marL="0" indent="0">
              <a:buNone/>
            </a:pPr>
            <a:r>
              <a:rPr lang="pl-PL" dirty="0"/>
              <a:t>4. Klasyfikacja priorytetu pacjenta.</a:t>
            </a:r>
          </a:p>
          <a:p>
            <a:pPr marL="0" indent="0">
              <a:buNone/>
            </a:pPr>
            <a:r>
              <a:rPr lang="pl-PL" dirty="0"/>
              <a:t>5. Badanie powtórne i dalsze powtórne. </a:t>
            </a:r>
          </a:p>
        </p:txBody>
      </p:sp>
    </p:spTree>
    <p:extLst>
      <p:ext uri="{BB962C8B-B14F-4D97-AF65-F5344CB8AC3E}">
        <p14:creationId xmlns:p14="http://schemas.microsoft.com/office/powerpoint/2010/main" val="156173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216D7-CA88-4F89-88F6-69F69C2A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Bezpieczeństwo własne ratowników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F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EIYCA39EYLCCAIA1U91CAE3GY7MCA42Y2P5CAYUXJ9LCAVVISXZCAP5SPODCAFVDGHACANEP9I4CA135PAPCA3VDNBOCAQT2E69CAAET2QECABCTS05CAW72JM5CAVQSJXYCAQK52INCAGZJF95CA88T143">
            <a:extLst>
              <a:ext uri="{FF2B5EF4-FFF2-40B4-BE49-F238E27FC236}">
                <a16:creationId xmlns:a16="http://schemas.microsoft.com/office/drawing/2014/main" id="{0C1B0123-536C-461C-AEBF-D8977A002F3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280" y="803049"/>
            <a:ext cx="2597447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[1]">
            <a:extLst>
              <a:ext uri="{FF2B5EF4-FFF2-40B4-BE49-F238E27FC236}">
                <a16:creationId xmlns:a16="http://schemas.microsoft.com/office/drawing/2014/main" id="{E775374F-53A6-4734-81D5-C9CFAE683136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3772"/>
          <a:stretch/>
        </p:blipFill>
        <p:spPr bwMode="auto">
          <a:xfrm>
            <a:off x="1096842" y="3461344"/>
            <a:ext cx="2442323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F6AF8-3DD8-4BD7-B219-B5453C09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/>
              <a:t>Składa się z zabezpieczenia indywidualnego ratowników (uniform, rękawice jednorazowe, maseczki i okulary ochronne).</a:t>
            </a:r>
          </a:p>
          <a:p>
            <a:r>
              <a:rPr lang="pl-PL" sz="2000"/>
              <a:t>W ratownictwie medycznym, które jest najbardziej narażone na kontakt z krwią lub innymi płynami ustrojowymi, ratownicy mają obowiązek stosowania jednorazowych rękawiczek. </a:t>
            </a:r>
          </a:p>
          <a:p>
            <a:r>
              <a:rPr lang="pl-PL" sz="2000"/>
              <a:t>Chronią one załogi medyczne m.in. przed chorobami tj. WZW typ C i B, AIDS. </a:t>
            </a:r>
          </a:p>
          <a:p>
            <a:r>
              <a:rPr lang="pl-PL" sz="2000"/>
              <a:t>Stosowanie odzieży ochronnej zwiększa bezpieczeństwo przed czynnikami biologicznymi. </a:t>
            </a:r>
          </a:p>
        </p:txBody>
      </p:sp>
    </p:spTree>
    <p:extLst>
      <p:ext uri="{BB962C8B-B14F-4D97-AF65-F5344CB8AC3E}">
        <p14:creationId xmlns:p14="http://schemas.microsoft.com/office/powerpoint/2010/main" val="179735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CF82E4-254F-418E-A544-601226B0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sz="3700"/>
              <a:t>Bezpieczeństwo miejsca zdarzenia. </a:t>
            </a:r>
            <a:br>
              <a:rPr lang="pl-PL" sz="3700"/>
            </a:br>
            <a:r>
              <a:rPr lang="pl-PL" sz="3700" b="1"/>
              <a:t>Ocena ryzyka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7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wypadek masowy - Olecko">
            <a:extLst>
              <a:ext uri="{FF2B5EF4-FFF2-40B4-BE49-F238E27FC236}">
                <a16:creationId xmlns:a16="http://schemas.microsoft.com/office/drawing/2014/main" id="{55C35FDE-041F-4172-93C0-91D2322B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2393127"/>
            <a:ext cx="3113280" cy="20717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E1B84-A7F8-4089-AFD4-C1887297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 dirty="0"/>
              <a:t>Kolejnym elementem oceny miejsca jest sprawdzenie i ewentualne usunięcie występujących zagrożeń.</a:t>
            </a:r>
          </a:p>
          <a:p>
            <a:r>
              <a:rPr lang="pl-PL" sz="2000" dirty="0"/>
              <a:t>Ratownicy muszą rozważyć, czy mogą podejść do samochodu, który uległ wypadkowi, czy też czy muszą czekać, ponieważ sytuacja wymaga pomocy innych służb, takich jak Straż Pożarna czy Policja. </a:t>
            </a:r>
          </a:p>
          <a:p>
            <a:r>
              <a:rPr lang="pl-PL" sz="2000" dirty="0"/>
              <a:t>Pożar, ruchliwa trasa, złe warunki atmosferyczne, porażenie prądem, wyciek substancji niebezpiecznych, czy też niestabilne podłoże lub konstrukcje to jedynie kilka z możliwych niebezpieczeństw, które ratownicy mogą zastać na miejscu. </a:t>
            </a:r>
          </a:p>
        </p:txBody>
      </p:sp>
    </p:spTree>
    <p:extLst>
      <p:ext uri="{BB962C8B-B14F-4D97-AF65-F5344CB8AC3E}">
        <p14:creationId xmlns:p14="http://schemas.microsoft.com/office/powerpoint/2010/main" val="2405691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801F2B-CDA3-4474-84C0-81531254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/>
              <a:t>Liczba poszkodowanych osób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2EA09F-A238-40E4-8DDA-B99B6803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/>
              <a:t>Po skutecznym zabezpieczeniu miejsca zdarzenia oraz samych ratowników można przejść do kolejnego elementu działań.</a:t>
            </a:r>
          </a:p>
          <a:p>
            <a:r>
              <a:rPr lang="pl-PL" sz="2200"/>
              <a:t>Liczba osób potrzebujących pomocy. Zadysponowanie sił i środków do miejsca zdarzenia.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D06C208-912E-48E5-BB52-ABFD9683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2714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8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A19E26-A2B9-4DB0-8523-3E4C358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 urazu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B1C10-0E5E-496D-BEFC-D0069B7A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dirty="0"/>
              <a:t>Na podstawie uszkodzeń pojazdu określamy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dirty="0"/>
          </a:p>
          <a:p>
            <a:pPr eaLnBrk="1" hangingPunct="1"/>
            <a:r>
              <a:rPr lang="pl-PL" altLang="pl-PL" dirty="0"/>
              <a:t>Uraz miejscowy czy uogólniony?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Jakich obrażeń możemy się spodziewać?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Biorąc pod uwagę zebrane informacje ratownicy będą mogli w dalszym etapie wdrożyć sprecyzowane postępowanie i procedury w celu zabezpieczenia poszkodowanych.</a:t>
            </a:r>
          </a:p>
        </p:txBody>
      </p:sp>
    </p:spTree>
    <p:extLst>
      <p:ext uri="{BB962C8B-B14F-4D97-AF65-F5344CB8AC3E}">
        <p14:creationId xmlns:p14="http://schemas.microsoft.com/office/powerpoint/2010/main" val="2217745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74749-B477-47F9-AED4-5810826E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 urazu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E0A959-A24E-4819-95A1-2671A95B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pl-PL" altLang="pl-PL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4900" dirty="0"/>
              <a:t>Wypadki samochodowe mogą przyjąć kilka postaci, z których każda powoduje charakterystyczne obrażenia: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altLang="pl-PL" sz="4900" dirty="0"/>
          </a:p>
          <a:p>
            <a:pPr eaLnBrk="1" hangingPunct="1">
              <a:lnSpc>
                <a:spcPct val="90000"/>
              </a:lnSpc>
            </a:pPr>
            <a:r>
              <a:rPr lang="pl-PL" altLang="pl-PL" sz="4900" dirty="0"/>
              <a:t>Zderzenie czołowe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4900" dirty="0"/>
              <a:t>Zderzenie boczne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4900" dirty="0"/>
              <a:t>Uderzenie w tył pojazdu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4900" dirty="0"/>
              <a:t>Dachowanie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4900" dirty="0"/>
              <a:t>Uderzenie z obróceniem pojazdu w poziomie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4000" b="1" dirty="0"/>
              <a:t>Zasada „trzech zderzeń”: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sz="4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4000" b="1" dirty="0"/>
              <a:t>1.Uderzenie pojazdu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4000" b="1" dirty="0"/>
              <a:t>2.Uderzenie ciała o wewnętrzne części  pojazdu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4000" b="1" dirty="0"/>
              <a:t>3.Uderzenie organów wewnętrznych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955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1F261-CB29-463B-9AFB-1233D11A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E6E92-0C41-455A-B13B-E69DDEF7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przypadku powrotu krążenia po resuscytacji krążeniowo-oddechowej  dążymy do permisywnej hipotensji:</a:t>
            </a:r>
          </a:p>
          <a:p>
            <a:pPr marL="0" indent="0">
              <a:buNone/>
            </a:pPr>
            <a:r>
              <a:rPr lang="pl-PL" dirty="0"/>
              <a:t>Która polega na </a:t>
            </a:r>
            <a:r>
              <a:rPr lang="pl-PL" dirty="0" err="1"/>
              <a:t>akceptowale</a:t>
            </a:r>
            <a:r>
              <a:rPr lang="pl-PL" dirty="0"/>
              <a:t> dopuszczalne dolne  ciśnienie skurczowe:</a:t>
            </a:r>
          </a:p>
          <a:p>
            <a:pPr marL="0" indent="0">
              <a:buNone/>
            </a:pPr>
            <a:r>
              <a:rPr lang="pl-PL" dirty="0"/>
              <a:t>Dolne ciśnienie skurczowe przy urazach głowy powyżej 100 </a:t>
            </a:r>
            <a:r>
              <a:rPr lang="pl-PL" dirty="0" err="1"/>
              <a:t>mmgh</a:t>
            </a:r>
            <a:r>
              <a:rPr lang="pl-PL" dirty="0"/>
              <a:t> lub wyższe</a:t>
            </a:r>
          </a:p>
          <a:p>
            <a:pPr marL="0" indent="0">
              <a:buNone/>
            </a:pPr>
            <a:r>
              <a:rPr lang="pl-PL" dirty="0"/>
              <a:t>Bez urazu głowy 90 </a:t>
            </a:r>
            <a:r>
              <a:rPr lang="pl-PL" dirty="0" err="1"/>
              <a:t>mmhg</a:t>
            </a:r>
            <a:r>
              <a:rPr lang="pl-PL" dirty="0"/>
              <a:t> wyższe </a:t>
            </a:r>
          </a:p>
          <a:p>
            <a:pPr marL="0" indent="0">
              <a:buNone/>
            </a:pPr>
            <a:r>
              <a:rPr lang="pl-PL" dirty="0"/>
              <a:t>Jeśli współistnieje  rana kłuta klatki piersiowej 60 </a:t>
            </a:r>
            <a:r>
              <a:rPr lang="pl-PL" dirty="0" err="1"/>
              <a:t>mmhg</a:t>
            </a:r>
            <a:r>
              <a:rPr lang="pl-PL" dirty="0"/>
              <a:t>  i wyższe. </a:t>
            </a:r>
          </a:p>
        </p:txBody>
      </p:sp>
    </p:spTree>
    <p:extLst>
      <p:ext uri="{BB962C8B-B14F-4D97-AF65-F5344CB8AC3E}">
        <p14:creationId xmlns:p14="http://schemas.microsoft.com/office/powerpoint/2010/main" val="408503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69F96-8D4F-4E89-956D-0D2D0D9A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wstępna 2 minuty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F333A-A165-44F8-95F5-13C32179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Po wykonaniu oceny miejsca zdarzenia należy skupiać się na osobach poszkodowanych.</a:t>
            </a:r>
          </a:p>
          <a:p>
            <a:pPr marL="0" indent="0" eaLnBrk="1" hangingPunct="1"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OGÓLNE WRAŻENIE  </a:t>
            </a:r>
          </a:p>
          <a:p>
            <a:pPr marL="0" indent="0" eaLnBrk="1" hangingPunct="1">
              <a:buNone/>
            </a:pPr>
            <a:r>
              <a:rPr lang="pl-PL" altLang="pl-PL" dirty="0"/>
              <a:t>w</a:t>
            </a:r>
            <a:r>
              <a:rPr lang="pl-PL" altLang="pl-PL" sz="2800" dirty="0"/>
              <a:t>iek chorego (dzieci i osoby starsze),masa ciała, </a:t>
            </a:r>
            <a:r>
              <a:rPr lang="pl-PL" altLang="pl-PL" dirty="0"/>
              <a:t>w</a:t>
            </a:r>
            <a:r>
              <a:rPr lang="pl-PL" altLang="pl-PL" sz="2800" dirty="0"/>
              <a:t>ygląd ogólny, kobieta w ciąży, ocena położenia pacjenta, zachowanie poszkodowanego </a:t>
            </a:r>
          </a:p>
          <a:p>
            <a:pPr marL="0" indent="0" eaLnBrk="1" hangingPunct="1">
              <a:buNone/>
              <a:defRPr/>
            </a:pPr>
            <a:r>
              <a:rPr lang="pl-PL" altLang="pl-PL" sz="2800" dirty="0"/>
              <a:t>Badanie ABC (</a:t>
            </a:r>
            <a:r>
              <a:rPr lang="pl-PL" altLang="pl-PL" sz="2400" dirty="0"/>
              <a:t>DROŻNOŚĆ DRÓG ODDECHOWYCH,OCENA ODDYCHANIA: CZĘSTOŚĆ,JAKOŚĆ)</a:t>
            </a:r>
            <a:r>
              <a:rPr lang="pl-PL" altLang="pl-PL" sz="2400" b="1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pl-PL" altLang="pl-PL" sz="2400" b="1" dirty="0"/>
              <a:t>Ocena krążenia: </a:t>
            </a:r>
            <a:r>
              <a:rPr lang="pl-PL" altLang="pl-PL" sz="2400" dirty="0"/>
              <a:t>Tętno na tętnicy szyjnej i promieniowej, Obecność du</a:t>
            </a:r>
            <a:r>
              <a:rPr lang="pl-PL" altLang="pl-PL" sz="2400" dirty="0">
                <a:effectLst/>
              </a:rPr>
              <a:t>żych krwotoków zewn. Temperatura skóry Kolor skóry/nawrót włośniczkowy </a:t>
            </a:r>
            <a:r>
              <a:rPr lang="pl-PL" altLang="pl-PL" sz="2400" dirty="0"/>
              <a:t>Wilgotność skóry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l-PL" altLang="pl-PL" sz="2400" dirty="0"/>
              <a:t>STAN PRZYTOMNOŚCI </a:t>
            </a:r>
            <a:r>
              <a:rPr lang="pl-PL" altLang="pl-PL" sz="2400" i="1" dirty="0"/>
              <a:t>(AVPU)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l-PL" altLang="pl-PL" sz="2400" u="sng" dirty="0"/>
              <a:t>STABILIZACJA RĘCZNA KRĘGOSŁUPA SZYJNEGO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l-PL" altLang="pl-PL" sz="2400" u="sng" dirty="0"/>
              <a:t>DECYZJA O TLENOTERAPII</a:t>
            </a:r>
          </a:p>
          <a:p>
            <a:pPr marL="0" indent="0" eaLnBrk="1" hangingPunct="1">
              <a:buNone/>
              <a:defRPr/>
            </a:pPr>
            <a:r>
              <a:rPr lang="pl-PL" altLang="pl-PL" b="1" u="sng" dirty="0"/>
              <a:t>Decyzja:</a:t>
            </a:r>
          </a:p>
          <a:p>
            <a:pPr marL="0" indent="0" eaLnBrk="1" hangingPunct="1">
              <a:buNone/>
              <a:defRPr/>
            </a:pPr>
            <a:r>
              <a:rPr lang="pl-PL" altLang="pl-PL" u="sng" dirty="0"/>
              <a:t>Szybkie badanie urazowe </a:t>
            </a:r>
          </a:p>
          <a:p>
            <a:pPr marL="0" indent="0" eaLnBrk="1" hangingPunct="1">
              <a:buNone/>
              <a:defRPr/>
            </a:pPr>
            <a:r>
              <a:rPr lang="pl-PL" altLang="pl-PL" dirty="0"/>
              <a:t>Kategoria „ładuj i jedź” (na podstawie mechanizmu urazu i oceny wstępnej pacjenta)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37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53884-0FB5-4B62-B21D-7464BFA9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i="0" dirty="0" err="1">
                <a:effectLst/>
                <a:latin typeface="Arial" panose="020B0604020202020204" pitchFamily="34" charset="0"/>
              </a:rPr>
              <a:t>Load</a:t>
            </a:r>
            <a:r>
              <a:rPr lang="pl-PL" sz="3600" b="0" i="0" dirty="0">
                <a:effectLst/>
                <a:latin typeface="Arial" panose="020B0604020202020204" pitchFamily="34" charset="0"/>
              </a:rPr>
              <a:t> &amp; Go, kwalifikacja do szybkiego transportu</a:t>
            </a:r>
            <a:br>
              <a:rPr lang="pl-PL" b="0" i="0" dirty="0"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CDDA27-F70E-452B-93E1-93582ED8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uraz głowy z zaburzeniami świadomości zaburzenia oddychania 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(niedrożność, intubacja, wentylacja mechaniczna)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uraz klatki piersiowej (odma, niestabilna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kl.p</a:t>
            </a:r>
            <a:r>
              <a:rPr lang="pl-PL" dirty="0">
                <a:latin typeface="Arial" panose="020B0604020202020204" pitchFamily="34" charset="0"/>
              </a:rPr>
              <a:t>, </a:t>
            </a:r>
            <a:r>
              <a:rPr lang="pl-PL" b="0" i="0" dirty="0">
                <a:effectLst/>
                <a:latin typeface="Arial" panose="020B0604020202020204" pitchFamily="34" charset="0"/>
              </a:rPr>
              <a:t>krwawienie do jamy opłucnowej)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tamponada osierdzia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podejrzenie krwotoku wewnętrznego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złamanie kości miednicy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złamanie dwóch kości udowych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wstrząs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uraz u kobiety w ciąży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uraz z zadziałaniem dużych energii</a:t>
            </a:r>
          </a:p>
          <a:p>
            <a:pPr marL="0" indent="0" algn="l">
              <a:buNone/>
            </a:pPr>
            <a:endParaRPr lang="pl-PL" b="0" i="0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95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1697F4A-0E1E-4884-AA46-CC735304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768887-23B0-4C4E-AEE5-67D12DA3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pl-PL"/>
              <a:t>Pacjent urazowy, pacjent podwyższonego ryzyka.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253406"/>
            <a:ext cx="303950" cy="43511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338" name="Picture 2" descr="Groźny wypadek w Rdziostowie. Stan rannego kierowcy jest ciężki |  Rdziostów, wypadek | Sądeczanin.info">
            <a:extLst>
              <a:ext uri="{FF2B5EF4-FFF2-40B4-BE49-F238E27FC236}">
                <a16:creationId xmlns:a16="http://schemas.microsoft.com/office/drawing/2014/main" id="{4676E371-ABDD-45D0-918E-6A986F784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33338" b="-1"/>
          <a:stretch/>
        </p:blipFill>
        <p:spPr bwMode="auto">
          <a:xfrm>
            <a:off x="303950" y="1253406"/>
            <a:ext cx="4351188" cy="43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D1A91-4097-4675-A53A-232FDA1F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r>
              <a:rPr lang="pl-PL" sz="1800" dirty="0"/>
              <a:t>Zwiększone ryzyko zgonu.</a:t>
            </a:r>
          </a:p>
          <a:p>
            <a:r>
              <a:rPr lang="pl-PL" sz="1800" dirty="0"/>
              <a:t>Pacjent z pełnym żołądkiem - ryzyko zachłyśnięcia. </a:t>
            </a:r>
          </a:p>
          <a:p>
            <a:r>
              <a:rPr lang="pl-PL" sz="1800" dirty="0"/>
              <a:t>Pacjent z bólem.</a:t>
            </a:r>
          </a:p>
          <a:p>
            <a:pPr marL="0" indent="0">
              <a:buNone/>
            </a:pPr>
            <a:r>
              <a:rPr lang="pl-PL" sz="1800" dirty="0"/>
              <a:t>Priorytet:</a:t>
            </a:r>
          </a:p>
          <a:p>
            <a:pPr marL="0" indent="0">
              <a:buNone/>
            </a:pPr>
            <a:r>
              <a:rPr lang="pl-PL" sz="1800" dirty="0"/>
              <a:t>W trakcie RKO równocześnie 4H, 4T.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14C2F301-E3BD-4955-9CB2-8A379E805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l-PL" altLang="pl-PL" sz="4000" b="1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l-PL" altLang="pl-PL" sz="4000" b="1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4000" b="1"/>
              <a:t>SZYBKIE BADANIE URAZOWE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B9F101-DB9F-439D-B959-FF432DA7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292ACD-092E-4245-BD61-ED39C1109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Niezbędny sprzęt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F7C2376-68C8-4419-BE3B-6F56DA18C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752600"/>
            <a:ext cx="436562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600"/>
              <a:t>Przygotowanie się już w chwili wyjazdu: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2600"/>
          </a:p>
          <a:p>
            <a:pPr eaLnBrk="1" hangingPunct="1">
              <a:lnSpc>
                <a:spcPct val="80000"/>
              </a:lnSpc>
            </a:pPr>
            <a:r>
              <a:rPr lang="pl-PL" altLang="pl-PL" sz="2600"/>
              <a:t>Deska ortopedyczna z niezbędnymi pasami i stabilizatorami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600"/>
              <a:t>Kołnierze ortopedyczne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600"/>
              <a:t>Tlen oraz sprzęt do utrzymania drożności dróg oddechowych i wentylacji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F0561EC0-5A04-4564-A5ED-86F08B85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700214"/>
            <a:ext cx="24018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A4C8F-A3DD-465B-9DAA-553AA6EE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Szybkie badanie urazowe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F37547-6EDF-4036-9EBC-A666ADE53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Szybkie badanie urazowe to ocena stanu pacjenta, która ma na celu zdiagnozowanie obrażeń zagrażających życiu, nie trwając dłużej niż 2 minuty.</a:t>
            </a:r>
          </a:p>
          <a:p>
            <a:r>
              <a:rPr lang="pl-PL" dirty="0"/>
              <a:t>Wykorzystuje się do tego celu sposoby badawcze tj. oglądanie, osłuchiwanie, opukiwanie, badanie </a:t>
            </a:r>
            <a:r>
              <a:rPr lang="pl-PL" dirty="0" err="1"/>
              <a:t>palpacyjne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981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56326AE4-E93E-4905-9259-948738ED8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ctr">
              <a:buNone/>
              <a:defRPr/>
            </a:pPr>
            <a:endParaRPr lang="pl-PL" altLang="pl-PL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pl-PL" altLang="pl-PL" b="1" dirty="0"/>
              <a:t>GŁOWA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 dirty="0"/>
              <a:t>Widoczne obrażenia / rany</a:t>
            </a:r>
          </a:p>
          <a:p>
            <a:pPr marL="0" indent="0">
              <a:buNone/>
              <a:defRPr/>
            </a:pPr>
            <a:r>
              <a:rPr lang="pl-PL" dirty="0"/>
              <a:t>/ badanie głowy (obrzęki, rany, zniekształcenia obrysów, wyciek z nosa/ ucha, krwiaki, objaw </a:t>
            </a:r>
            <a:r>
              <a:rPr lang="pl-PL" dirty="0" err="1"/>
              <a:t>Battle’a</a:t>
            </a:r>
            <a:r>
              <a:rPr lang="pl-PL" dirty="0"/>
              <a:t>, ocena jamy ustnej, oczu, obecność oparzeń </a:t>
            </a:r>
            <a:endParaRPr lang="pl-PL" altLang="pl-PL" dirty="0"/>
          </a:p>
          <a:p>
            <a:pPr marL="609600" indent="-609600">
              <a:buFontTx/>
              <a:buAutoNum type="arabicPeriod" startAt="2"/>
              <a:defRPr/>
            </a:pPr>
            <a:r>
              <a:rPr lang="pl-PL" altLang="pl-PL" b="1" dirty="0"/>
              <a:t>SZYJA I KARK</a:t>
            </a:r>
          </a:p>
          <a:p>
            <a:pPr marL="0" indent="0">
              <a:buNone/>
              <a:defRPr/>
            </a:pPr>
            <a:r>
              <a:rPr lang="pl-PL" dirty="0"/>
              <a:t>badanie szyi (symetryczność, żyły szyjne, obrzęki, rany, położenie tchawicy, odma podskórna</a:t>
            </a:r>
            <a:endParaRPr lang="pl-PL" altLang="pl-PL" b="1" dirty="0"/>
          </a:p>
          <a:p>
            <a:pPr marL="609600" indent="-609600" algn="ctr">
              <a:buNone/>
              <a:defRPr/>
            </a:pPr>
            <a:r>
              <a:rPr lang="pl-PL" altLang="pl-PL" b="1" u="sng" dirty="0">
                <a:effectLst/>
              </a:rPr>
              <a:t>ZAŁOŻENIE KOŁNIERZA !!! Jeśli jest wskazanie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57AF3A-17EA-47D1-B8B6-30C79944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27333-8827-4842-969B-6FA0FEF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Ratownictwo Medyczne - łączy nas wspólna pasja...: Lista Objawów  przydatnych w badaniu pacjenta przez Ratownika Medycznego.">
            <a:extLst>
              <a:ext uri="{FF2B5EF4-FFF2-40B4-BE49-F238E27FC236}">
                <a16:creationId xmlns:a16="http://schemas.microsoft.com/office/drawing/2014/main" id="{6A1599A8-37F9-40E0-8A49-B00D2D67D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9022"/>
            <a:ext cx="61978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Obrażenia czaszkowo-mózgowe. Diagnostyka różni- cowa i postępowanie  ratownika medycznego">
            <a:extLst>
              <a:ext uri="{FF2B5EF4-FFF2-40B4-BE49-F238E27FC236}">
                <a16:creationId xmlns:a16="http://schemas.microsoft.com/office/drawing/2014/main" id="{1BDF30FD-F217-4231-AD3A-7B8976F4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20" y="168592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izokoria - Wikiwand">
            <a:extLst>
              <a:ext uri="{FF2B5EF4-FFF2-40B4-BE49-F238E27FC236}">
                <a16:creationId xmlns:a16="http://schemas.microsoft.com/office/drawing/2014/main" id="{7C18293D-37CA-4C6A-A700-92437012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8" y="3962604"/>
            <a:ext cx="4498259" cy="25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9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D0357-62C5-4F0E-884C-1A5A8835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80536-8D5E-42F6-A3D6-7BE18306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tamponady serca charakterystycznym objawem jest wystąpienie triady Becka: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podwyższone ośrodkowe ciśnienie żylne (obrzmienie żył szyjnych ).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spadek ciśnienia tętniczego.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głuche tony serca.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Picture 6" descr="Poszerzenie żył szyjnych - YouTube">
            <a:extLst>
              <a:ext uri="{FF2B5EF4-FFF2-40B4-BE49-F238E27FC236}">
                <a16:creationId xmlns:a16="http://schemas.microsoft.com/office/drawing/2014/main" id="{08EE6E08-5CD4-4964-ADAB-29232A99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08" y="20035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1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BD63F-902F-4895-A02F-5AEEC589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Kołnierz Ortopedyczny Regulowany Dorosły Dziecko Stifneck | Baspol -  WszystkoDoBasenów.pl">
            <a:extLst>
              <a:ext uri="{FF2B5EF4-FFF2-40B4-BE49-F238E27FC236}">
                <a16:creationId xmlns:a16="http://schemas.microsoft.com/office/drawing/2014/main" id="{DD5B032F-E9BA-49C5-846E-418235CC87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2623"/>
          <a:stretch/>
        </p:blipFill>
        <p:spPr bwMode="auto">
          <a:xfrm>
            <a:off x="4000499" y="2374899"/>
            <a:ext cx="4271169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9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0FC8634E-F12E-42A3-9390-8F6343127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pl-PL" altLang="pl-PL" b="1" dirty="0"/>
              <a:t>KLATKA PIERSIOWA</a:t>
            </a:r>
          </a:p>
          <a:p>
            <a:pPr marL="0" indent="0">
              <a:buNone/>
              <a:defRPr/>
            </a:pPr>
            <a:r>
              <a:rPr lang="pl-PL" dirty="0"/>
              <a:t>badanie klatki piersiowej </a:t>
            </a:r>
          </a:p>
          <a:p>
            <a:pPr>
              <a:buFontTx/>
              <a:buChar char="-"/>
              <a:defRPr/>
            </a:pPr>
            <a:r>
              <a:rPr lang="pl-PL" dirty="0"/>
              <a:t>oglądanie (symetria, wysklepienie, tor oddechowy, rany, obrzęki, krwiaki) </a:t>
            </a:r>
          </a:p>
          <a:p>
            <a:pPr>
              <a:buFontTx/>
              <a:buChar char="-"/>
              <a:defRPr/>
            </a:pPr>
            <a:r>
              <a:rPr lang="pl-PL" dirty="0"/>
              <a:t> obmacywanie (odma podskórna, tarcie odłamów złamanych żeber, stabilność klatki piersiowej, bolesność uciskowa) </a:t>
            </a:r>
          </a:p>
          <a:p>
            <a:pPr>
              <a:buFontTx/>
              <a:buChar char="-"/>
              <a:defRPr/>
            </a:pPr>
            <a:r>
              <a:rPr lang="pl-PL" dirty="0"/>
              <a:t> osłuchiwanie symetryczne płuc (szmer oddechowy, inne odgłosy) - osłuchanie szmerów serca nad koniuszkiem </a:t>
            </a:r>
          </a:p>
          <a:p>
            <a:pPr>
              <a:buFontTx/>
              <a:buChar char="-"/>
              <a:defRPr/>
            </a:pPr>
            <a:r>
              <a:rPr lang="pl-PL" dirty="0"/>
              <a:t> opukiwanie klatki (gdy szmery niesymetryczne) </a:t>
            </a:r>
          </a:p>
          <a:p>
            <a:pPr>
              <a:buFontTx/>
              <a:buChar char="-"/>
              <a:defRPr/>
            </a:pPr>
            <a:r>
              <a:rPr lang="pl-PL" dirty="0"/>
              <a:t> odbarczenie odmy opłucnowej, gdy wskazania - zaopatrzenie rany (opatrunek </a:t>
            </a:r>
            <a:r>
              <a:rPr lang="pl-PL" dirty="0" err="1"/>
              <a:t>Ashermana</a:t>
            </a:r>
            <a:r>
              <a:rPr lang="pl-PL" dirty="0"/>
              <a:t> lub opatrunek uszczelniający) </a:t>
            </a:r>
          </a:p>
          <a:p>
            <a:pPr>
              <a:buFontTx/>
              <a:buChar char="-"/>
              <a:defRPr/>
            </a:pPr>
            <a:r>
              <a:rPr lang="pl-PL" dirty="0"/>
              <a:t> zaopatrzenie klatki wiotkiej - ocena tamponady i ewentualna interwencja (odbarczenie? torakotomia ratunkowa?) </a:t>
            </a:r>
            <a:endParaRPr lang="pl-PL" altLang="pl-PL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73E4E5-CFF0-4801-9C5A-AD3D05CE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2D044845-92BE-487F-8D5D-C6B29173B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4"/>
              <a:defRPr/>
            </a:pPr>
            <a:r>
              <a:rPr lang="pl-PL" altLang="pl-PL" b="1" dirty="0"/>
              <a:t>BRZUCH</a:t>
            </a:r>
          </a:p>
          <a:p>
            <a:pPr marL="609600" indent="-609600">
              <a:buNone/>
              <a:defRPr/>
            </a:pPr>
            <a:r>
              <a:rPr lang="pl-PL" dirty="0"/>
              <a:t>- oglądaniem (symetria, obwód, rany, </a:t>
            </a:r>
            <a:r>
              <a:rPr lang="pl-PL" dirty="0" err="1"/>
              <a:t>wytrzewienie</a:t>
            </a:r>
            <a:r>
              <a:rPr lang="pl-PL" dirty="0"/>
              <a:t>, obrzęki, krwiaki) - obmacywaniem (napięcie mięśniowe, bolesność uciskowa – badamy od najmniejszej do największej) - zaopatrzenie </a:t>
            </a:r>
            <a:r>
              <a:rPr lang="pl-PL" dirty="0" err="1"/>
              <a:t>wytrzewienia</a:t>
            </a:r>
            <a:r>
              <a:rPr lang="pl-PL" dirty="0"/>
              <a:t>, rany </a:t>
            </a:r>
            <a:endParaRPr lang="pl-PL" altLang="pl-PL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928A19-CE39-4B43-9D01-E0328FC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3C68F3F-F39D-4DBA-A10E-351D017F0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5"/>
              <a:defRPr/>
            </a:pPr>
            <a:r>
              <a:rPr lang="pl-PL" altLang="pl-PL" b="1"/>
              <a:t>MIEDNICA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pl-PL" altLang="pl-PL" b="1"/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pl-PL" altLang="pl-PL"/>
              <a:t>Widoczne rany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pl-PL" altLang="pl-PL"/>
              <a:t>TNT (tkliwość, niestabilność, tarcie odłamów)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pl-PL" altLang="pl-PL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pl-PL" altLang="pl-PL"/>
              <a:t>Zaleca się najpierw „składanie” miednicy, a następnie (jeżeli nie stwierdzono odchyleń od normy) jej „rozkładanie”!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pl-PL" altLang="pl-PL"/>
              <a:t>NIE zaleca się badania spojenia łonowego.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000A48-7ED2-4D9A-AFE8-64910EAA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7D4640-76FE-428F-8871-94EBBF67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pl-P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4F488-4D65-490E-84DA-ECA5D410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55886"/>
            <a:ext cx="5318183" cy="5302114"/>
          </a:xfrm>
        </p:spPr>
        <p:txBody>
          <a:bodyPr>
            <a:normAutofit/>
          </a:bodyPr>
          <a:lstStyle/>
          <a:p>
            <a:endParaRPr lang="pl-PL" sz="2000" b="0" i="0" dirty="0">
              <a:effectLst/>
              <a:latin typeface="Verdana" panose="020B0604030504040204" pitchFamily="34" charset="0"/>
            </a:endParaRPr>
          </a:p>
          <a:p>
            <a:endParaRPr lang="pl-PL" sz="2000" dirty="0">
              <a:latin typeface="Verdana" panose="020B0604030504040204" pitchFamily="34" charset="0"/>
            </a:endParaRPr>
          </a:p>
          <a:p>
            <a:r>
              <a:rPr lang="pl-PL" sz="2000" b="0" i="0" dirty="0">
                <a:effectLst/>
                <a:latin typeface="Verdana" panose="020B0604030504040204" pitchFamily="34" charset="0"/>
              </a:rPr>
              <a:t>Patofizjologiczna reakcja na poważne obrażenia ciała cechuje się wystąpieniem typowej „triady śmierci” – hipotermii, koagulopatii i kwasicy. </a:t>
            </a:r>
          </a:p>
          <a:p>
            <a:r>
              <a:rPr lang="pl-PL" sz="2000" b="0" i="0" dirty="0">
                <a:effectLst/>
                <a:latin typeface="Verdana" panose="020B0604030504040204" pitchFamily="34" charset="0"/>
              </a:rPr>
              <a:t>W przypadku braku interwencji prowadzi ona do spirali zakończonej zgonem.</a:t>
            </a:r>
            <a:endParaRPr lang="pl-PL" sz="20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9C2674E-D6A6-4FFD-AAD8-F09F74D92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r="14896" b="-1"/>
          <a:stretch/>
        </p:blipFill>
        <p:spPr bwMode="auto">
          <a:xfrm>
            <a:off x="6872294" y="1555886"/>
            <a:ext cx="5318183" cy="530211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56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5DEEBA6-A141-4EA4-B6F9-F730E6D81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6"/>
              <a:defRPr/>
            </a:pPr>
            <a:r>
              <a:rPr lang="pl-PL" altLang="pl-PL" b="1"/>
              <a:t>UDA I PODUDZIA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/>
              <a:t>Widoczne zranienia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/>
              <a:t>Obrzęk, deformacja, TNT</a:t>
            </a:r>
          </a:p>
          <a:p>
            <a:pPr marL="609600" indent="-609600">
              <a:buFontTx/>
              <a:buAutoNum type="arabicPeriod" startAt="7"/>
              <a:defRPr/>
            </a:pPr>
            <a:r>
              <a:rPr lang="pl-PL" altLang="pl-PL" b="1"/>
              <a:t>RAMIONA I PRZEDRAMIONA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/>
              <a:t>Widoczne zranienia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/>
              <a:t>Obrzęk, deformacje, TNT</a:t>
            </a:r>
          </a:p>
          <a:p>
            <a:pPr marL="609600" indent="-609600">
              <a:buFontTx/>
              <a:buChar char="-"/>
              <a:defRPr/>
            </a:pPr>
            <a:r>
              <a:rPr lang="pl-PL" altLang="pl-PL"/>
              <a:t>MS (motoryka, sensoryka)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235D03-AECD-4F96-946C-F42F2FC8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A4229-04CA-484B-AF5F-00A82045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pl-PL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B3B9C6-D53E-41FB-B466-423B1013F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 startAt="8"/>
              <a:defRPr/>
            </a:pPr>
            <a:r>
              <a:rPr lang="pl-PL" altLang="pl-PL" sz="2000" b="1" dirty="0"/>
              <a:t>BADANIE PLECÓW</a:t>
            </a:r>
          </a:p>
          <a:p>
            <a:pPr marL="0" indent="0">
              <a:buNone/>
              <a:defRPr/>
            </a:pPr>
            <a:endParaRPr lang="pl-PL" altLang="pl-PL" sz="2000" dirty="0"/>
          </a:p>
          <a:p>
            <a:pPr marL="609600" indent="-609600">
              <a:buFontTx/>
              <a:buChar char="-"/>
              <a:defRPr/>
            </a:pPr>
            <a:r>
              <a:rPr lang="pl-PL" altLang="pl-PL" sz="2000" b="1" u="sng" dirty="0"/>
              <a:t>Zabezpieczenie na desce!!!!</a:t>
            </a:r>
          </a:p>
          <a:p>
            <a:pPr marL="609600" indent="-609600">
              <a:buFontTx/>
              <a:buChar char="-"/>
              <a:defRPr/>
            </a:pPr>
            <a:endParaRPr lang="pl-PL" altLang="pl-PL" sz="2000" dirty="0"/>
          </a:p>
          <a:p>
            <a:pPr marL="609600" indent="-609600">
              <a:buFontTx/>
              <a:buChar char="-"/>
              <a:defRPr/>
            </a:pPr>
            <a:endParaRPr lang="pl-PL" altLang="pl-PL" sz="2000" dirty="0"/>
          </a:p>
          <a:p>
            <a:pPr marL="609600" indent="-609600">
              <a:buNone/>
              <a:defRPr/>
            </a:pPr>
            <a:r>
              <a:rPr lang="pl-PL" altLang="pl-PL" sz="2000" dirty="0"/>
              <a:t>PODJĘCIE KRYTYCZNEJ DECYZJI „ŁADUJ I JEDŹ”</a:t>
            </a:r>
          </a:p>
          <a:p>
            <a:pPr marL="609600" indent="-609600">
              <a:buNone/>
              <a:defRPr/>
            </a:pPr>
            <a:endParaRPr lang="pl-PL" altLang="pl-PL" sz="2000" dirty="0"/>
          </a:p>
        </p:txBody>
      </p:sp>
      <p:pic>
        <p:nvPicPr>
          <p:cNvPr id="1026" name="Picture 2" descr="Prawidłowe zapięcie poszkodowanego pasami na noszach typu deska">
            <a:extLst>
              <a:ext uri="{FF2B5EF4-FFF2-40B4-BE49-F238E27FC236}">
                <a16:creationId xmlns:a16="http://schemas.microsoft.com/office/drawing/2014/main" id="{5521DA16-F03C-4002-95FC-C3DD13652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300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B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235DE-8F68-49CE-9E23-AED36E32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Arial" panose="020B0604020202020204" pitchFamily="34" charset="0"/>
              </a:rPr>
              <a:t>Transport poszkodowanego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80315E-67A2-4803-AAEE-6CCA1F1D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Podstawowe zasady transportu chorych: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1.Bezpieczeństwo chorego i personelu ZRM.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2.Wyeliminowanie możliwości powstania wtórnych obrażeń związanych z transportem chorego.</a:t>
            </a:r>
          </a:p>
          <a:p>
            <a:pPr marL="0" indent="0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3.Reguła „trzech R”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Right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patient</a:t>
            </a:r>
            <a:endParaRPr lang="pl-PL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in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th</a:t>
            </a:r>
            <a:r>
              <a:rPr lang="pl-PL" b="0" i="0" dirty="0">
                <a:effectLst/>
                <a:latin typeface="Arial" panose="020B0604020202020204" pitchFamily="34" charset="0"/>
              </a:rPr>
              <a:t>e </a:t>
            </a:r>
            <a:r>
              <a:rPr lang="en-US" b="0" i="0" dirty="0">
                <a:effectLst/>
                <a:latin typeface="Arial" panose="020B0604020202020204" pitchFamily="34" charset="0"/>
              </a:rPr>
              <a:t>right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time</a:t>
            </a:r>
            <a:endParaRPr lang="pl-PL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to the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right</a:t>
            </a:r>
            <a:r>
              <a:rPr lang="pl-PL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hospital</a:t>
            </a:r>
            <a:endParaRPr lang="pl-PL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„ właściwy pacjent, we właściwym czasie i we właściwe </a:t>
            </a:r>
          </a:p>
          <a:p>
            <a:pPr marL="0" indent="0" algn="ctr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miejsce”.</a:t>
            </a:r>
          </a:p>
          <a:p>
            <a:pPr algn="l"/>
            <a:endParaRPr lang="pl-PL" b="0" i="0" dirty="0"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/>
            <a:endParaRPr lang="pl-PL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971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FE78B9-D882-4797-9F9B-12A48516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Arial" panose="020B0604020202020204" pitchFamily="34" charset="0"/>
              </a:rPr>
              <a:t>Transport poszkodowanego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5816F-E302-4B01-BA1E-80CB44DD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Przed podjęciem transportu należy sprawdzić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1.Drogi oddechowe: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•drożność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•brak wydzielin i ciał obcych w jamie ustnej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•wyraźnie słyszalne oddechy bez rzężeń, świstów itp.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2.Prawidłowe unieruchomienie kręgosłupa szyjnego: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•u wszystkich chorych z obrażeniami twarzy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•u wszystkich chorych nieprzytomnych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3.Stan wkłuć dożylnych: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•drożność, unieruchomienie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•ilość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4.Monitorowanie: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•adekwatne do stanu chorego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5.Dostępność leków, które mogą być nagle potrzebne u chorego.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6.Unieruchomienie chorego i zamocowanie sprzętu medycznego w przedziale  medycznym.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204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C938A-D571-499A-A76B-ECE7D15E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Pozycja anty-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Trendelenburg</a:t>
            </a:r>
            <a:endParaRPr lang="pl-PL" dirty="0"/>
          </a:p>
        </p:txBody>
      </p:sp>
      <p:pic>
        <p:nvPicPr>
          <p:cNvPr id="2050" name="Picture 2" descr="ASYSTUJEMY PIELĘGNIARKOM - blog dla osób uczących się na kierunku  medycznym: POZYCJE UŁOŻENIOWE PACJENTA">
            <a:extLst>
              <a:ext uri="{FF2B5EF4-FFF2-40B4-BE49-F238E27FC236}">
                <a16:creationId xmlns:a16="http://schemas.microsoft.com/office/drawing/2014/main" id="{0C39A0FA-E1EE-4B66-BE5D-E52CDA2AE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6" y="1913206"/>
            <a:ext cx="3209925" cy="33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ybrane aspekty zabezpieczenia dróg oddechowych w działaniach HEMS - Na  dyżurze - Ratownictwo - Medycyna Praktyczna">
            <a:extLst>
              <a:ext uri="{FF2B5EF4-FFF2-40B4-BE49-F238E27FC236}">
                <a16:creationId xmlns:a16="http://schemas.microsoft.com/office/drawing/2014/main" id="{BC16B34A-4712-46A9-BB79-98253B28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86" y="1882836"/>
            <a:ext cx="4365088" cy="30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94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8A7F2-3053-4CBC-AFF8-77AA8C9F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Po ok 5 minutach od badania wstępnego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4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Prawidłowe zapięcie poszkodowanego pasami na noszach typu deska">
            <a:extLst>
              <a:ext uri="{FF2B5EF4-FFF2-40B4-BE49-F238E27FC236}">
                <a16:creationId xmlns:a16="http://schemas.microsoft.com/office/drawing/2014/main" id="{A67DDBDB-E077-495D-8CD4-69580792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18" y="1342781"/>
            <a:ext cx="3393726" cy="4172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445122F9-3BA6-4129-BDF7-6614DD99F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6008" y="2438400"/>
            <a:ext cx="7001421" cy="378541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000" b="1" dirty="0"/>
              <a:t>BADANIE SZCZEGÓŁOWE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000" dirty="0"/>
              <a:t>(w drodze do szpitala)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000" dirty="0"/>
              <a:t>ABC, bez badania pleców, pośladków i miednicy.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000" dirty="0"/>
              <a:t>Wykonujemy co 5 minut. </a:t>
            </a:r>
          </a:p>
          <a:p>
            <a:pPr marL="0" indent="0">
              <a:buNone/>
            </a:pPr>
            <a:r>
              <a:rPr lang="pl-PL" sz="2000" dirty="0"/>
              <a:t>wywiad według schematu SAMPLE </a:t>
            </a:r>
          </a:p>
          <a:p>
            <a:r>
              <a:rPr lang="pl-PL" sz="2000" dirty="0"/>
              <a:t>S - Symptomy, objawy. </a:t>
            </a:r>
          </a:p>
          <a:p>
            <a:r>
              <a:rPr lang="pl-PL" sz="2000" dirty="0"/>
              <a:t>A - Występujące alergie. </a:t>
            </a:r>
          </a:p>
          <a:p>
            <a:r>
              <a:rPr lang="pl-PL" sz="2000" dirty="0"/>
              <a:t>M - Czy przyjmowane są jakieś leki? </a:t>
            </a:r>
          </a:p>
          <a:p>
            <a:r>
              <a:rPr lang="pl-PL" sz="2000" dirty="0"/>
              <a:t>P - Przebyte choroby. </a:t>
            </a:r>
          </a:p>
          <a:p>
            <a:r>
              <a:rPr lang="pl-PL" sz="2000" dirty="0"/>
              <a:t>L - Kiedy był ostatni posiłek? </a:t>
            </a:r>
          </a:p>
          <a:p>
            <a:r>
              <a:rPr lang="pl-PL" sz="2000" dirty="0"/>
              <a:t>E - Ewentualne zdarzenia przed wypadkiem.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AB54FB-4150-4348-94E1-336EC5AF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Kategoria „załaduj i jedź”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7C740-0795-4E8B-8D8B-F6A9B05A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Złotym standardem w sytuacji, gdy pacjent jest w ciężkim stanie ZRM na miejscu zdarzenia powinien zakwalifikować go do szybkiego transportu, w którego trakcie i przed należy wykonywa jedynie procedury niezbędne do utrzymania poszkodowanego przy życiu, ograniczając tym samym czas pozostawania na miejscu wypadku oraz przekazania go do placówki medycznej, która będzie kontynuować specjalistyczne leczenie. </a:t>
            </a:r>
          </a:p>
        </p:txBody>
      </p:sp>
    </p:spTree>
    <p:extLst>
      <p:ext uri="{BB962C8B-B14F-4D97-AF65-F5344CB8AC3E}">
        <p14:creationId xmlns:p14="http://schemas.microsoft.com/office/powerpoint/2010/main" val="3516834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88DD6-C749-4FBA-88F9-89B5AFF1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Transport poszkodowanego do ośrodka leczniczego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88309-370F-4193-9A75-943B1083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Zespół po zaopatrzeniu poszkodowanego musi podjąć działania mające na celu przygotowanie go do przewiezienia do najbliższego lub wskazanego przez dyspozytora SOR lub CU.</a:t>
            </a:r>
          </a:p>
          <a:p>
            <a:r>
              <a:rPr lang="pl-PL" dirty="0"/>
              <a:t>W zależności od stanu psychofizycznego osoby transport będzie odbywał się w pozycji siedzącej lub leżącej na noszach głównych ambulansu lub w fotelu </a:t>
            </a:r>
          </a:p>
          <a:p>
            <a:r>
              <a:rPr lang="pl-PL" dirty="0">
                <a:solidFill>
                  <a:srgbClr val="FF0000"/>
                </a:solidFill>
              </a:rPr>
              <a:t>Przy pacjentach urazowych zawsze będzie to pozycja leżąca wraz z pełnym zabezpieczeniem w kołnierz szyjny oraz sztywne nosze ortopedyczne wraz z zagłówkami.</a:t>
            </a:r>
          </a:p>
          <a:p>
            <a:r>
              <a:rPr lang="pl-PL" dirty="0"/>
              <a:t>Niekiedy w zależności od doznanych obrażeń pacjent może być transportowany w pozycji, która może poprawiać jego stan tzn. przy obrażeniach głowy oś nachylenia noszy będzie kierować głowę do góry, natomiast podczas terapii wstrząsu nosze będą ustawione by unosić poszkodowanego od strony nóg.</a:t>
            </a:r>
          </a:p>
          <a:p>
            <a:r>
              <a:rPr lang="pl-PL" dirty="0"/>
              <a:t>Po zapewnieniu bezpiecznego transportu, zespół rusza niezwłocznie do ośrodka leczniczego, powiadamiając równocześnie dysponenta.</a:t>
            </a:r>
          </a:p>
        </p:txBody>
      </p:sp>
    </p:spTree>
    <p:extLst>
      <p:ext uri="{BB962C8B-B14F-4D97-AF65-F5344CB8AC3E}">
        <p14:creationId xmlns:p14="http://schemas.microsoft.com/office/powerpoint/2010/main" val="2897499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C9858F-A31F-4B2E-998C-663913EF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9FF9AC-E31D-41E7-9923-87029A0E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pl-PL" b="1" i="0">
                <a:effectLst/>
                <a:latin typeface="Open Sans"/>
              </a:rPr>
              <a:t>Kryteria kwalifikacji do leczenia w CU</a:t>
            </a:r>
            <a:br>
              <a:rPr lang="pl-PL" b="1" i="0">
                <a:effectLst/>
                <a:latin typeface="Open Sans"/>
              </a:rPr>
            </a:br>
            <a:endParaRPr lang="pl-PL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4346643" cy="7374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170" name="Picture 2" descr="Kryteria kwalifikacji do leczenia w Centrum Urazowym (CU)">
            <a:extLst>
              <a:ext uri="{FF2B5EF4-FFF2-40B4-BE49-F238E27FC236}">
                <a16:creationId xmlns:a16="http://schemas.microsoft.com/office/drawing/2014/main" id="{EB14C399-6E95-4307-BCBF-349FE229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699898"/>
            <a:ext cx="4346650" cy="32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66509F-860B-40F0-A58F-A6ED521E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r>
              <a:rPr lang="pl-PL" sz="1300" b="0" i="0">
                <a:effectLst/>
                <a:latin typeface="Open Sans"/>
              </a:rPr>
              <a:t>Osobę w stanie nagłego zagrożenia zdrowotnego kwalifikuje się do leczenia w CU, jeśli:</a:t>
            </a:r>
          </a:p>
          <a:p>
            <a:pPr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występują </a:t>
            </a:r>
            <a:r>
              <a:rPr lang="pl-PL" sz="1300" b="1" i="0">
                <a:effectLst/>
                <a:latin typeface="inherit"/>
              </a:rPr>
              <a:t>co najmniej dwa</a:t>
            </a:r>
            <a:r>
              <a:rPr lang="pl-PL" sz="1300" b="0" i="0">
                <a:effectLst/>
                <a:latin typeface="Open Sans"/>
              </a:rPr>
              <a:t> z poniższych </a:t>
            </a:r>
            <a:r>
              <a:rPr lang="pl-PL" sz="1300" b="1" i="0">
                <a:effectLst/>
                <a:latin typeface="inherit"/>
              </a:rPr>
              <a:t>obrażeń anatomicznych</a:t>
            </a:r>
            <a:r>
              <a:rPr lang="pl-PL" sz="1300" b="0" i="0">
                <a:effectLst/>
                <a:latin typeface="Open Sans"/>
              </a:rPr>
              <a:t>: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penetrujące rany głowy,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tułowia lub urazy tępe z objawami uszkodzenia narządów wewnętrznych głowy,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klatki piersiowej i brzucha,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amputacja kończyny powyżej kolana lub łokcia,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rozległe zmiażdżenia kończyn,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uszkodzenie rdzenia kręgowego,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złamanie kończyny z uszkodzeniem naczyń i nerwów,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pl-PL" sz="1300" b="0" i="0">
                <a:effectLst/>
                <a:latin typeface="Open Sans"/>
              </a:rPr>
              <a:t>złamanie co najmniej dwóch proksymalnych kości długich kończyn lub miednicy;</a:t>
            </a:r>
          </a:p>
          <a:p>
            <a:endParaRPr lang="pl-PL" sz="13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0D1937B-1153-481F-B585-996B948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75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4F3559-BC4F-4E40-B781-D9879E63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DA1D7-A962-4635-A432-488048DA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 występują </a:t>
            </a:r>
            <a:r>
              <a:rPr lang="pl-PL" b="1" i="0" dirty="0">
                <a:solidFill>
                  <a:srgbClr val="1B1B1B"/>
                </a:solidFill>
                <a:effectLst/>
                <a:latin typeface="inherit"/>
              </a:rPr>
              <a:t>co najmniej dwa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 z poniższych </a:t>
            </a:r>
            <a:r>
              <a:rPr lang="pl-PL" b="1" i="0" dirty="0">
                <a:solidFill>
                  <a:srgbClr val="1B1B1B"/>
                </a:solidFill>
                <a:effectLst/>
                <a:latin typeface="inherit"/>
              </a:rPr>
              <a:t>zaburzeń parametrów fizjologicznych:</a:t>
            </a:r>
            <a:endParaRPr lang="pl-PL" b="0" i="0" dirty="0">
              <a:solidFill>
                <a:srgbClr val="1B1B1B"/>
              </a:solidFill>
              <a:effectLst/>
              <a:latin typeface="Open Sans"/>
            </a:endParaRPr>
          </a:p>
          <a:p>
            <a:pPr marL="742950" lvl="1" indent="-285750"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ciśnienie skurczowe krwi równe lub poniżej 80 mm Hg,</a:t>
            </a:r>
          </a:p>
          <a:p>
            <a:pPr marL="742950" lvl="1" indent="-285750"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tętno co najmniej 120 na minutę,</a:t>
            </a:r>
          </a:p>
          <a:p>
            <a:pPr marL="742950" lvl="1" indent="-285750"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częstość oddechu poniżej 10 lub powyżej 29 na minutę,</a:t>
            </a:r>
          </a:p>
          <a:p>
            <a:pPr marL="742950" lvl="1" indent="-285750"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stan świadomości w skali Glasgow (GCS) równy lub poniżej 8,</a:t>
            </a:r>
          </a:p>
          <a:p>
            <a:pPr marL="742950" lvl="1" indent="-285750" algn="l" fontAlgn="base">
              <a:buFont typeface="+mj-lt"/>
              <a:buAutoNum type="arabicPeriod"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/>
              </a:rPr>
              <a:t>saturacja krwi tętniczej równa lub poniżej 90%.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547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761F6D8-64FC-46A9-BB96-CD2CC8008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D356CE-4B76-446B-9D1E-28A4D5E8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92" y="540167"/>
            <a:ext cx="5846419" cy="2135867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pic>
        <p:nvPicPr>
          <p:cNvPr id="10242" name="Picture 2" descr="zespół ratownictwa medycznego - Wolsztyn112">
            <a:extLst>
              <a:ext uri="{FF2B5EF4-FFF2-40B4-BE49-F238E27FC236}">
                <a16:creationId xmlns:a16="http://schemas.microsoft.com/office/drawing/2014/main" id="{75A6AF58-94FD-4202-A632-7591C11E4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-2" b="-2"/>
          <a:stretch/>
        </p:blipFill>
        <p:spPr bwMode="auto">
          <a:xfrm>
            <a:off x="10490" y="681186"/>
            <a:ext cx="4468272" cy="25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468" y="3683513"/>
            <a:ext cx="474286" cy="44625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0" name="Picture 2" descr="leczenie – Stop urazom">
            <a:extLst>
              <a:ext uri="{FF2B5EF4-FFF2-40B4-BE49-F238E27FC236}">
                <a16:creationId xmlns:a16="http://schemas.microsoft.com/office/drawing/2014/main" id="{D7955D8C-4C72-47E7-9DDB-5ECACC31A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7" r="-3" b="28904"/>
          <a:stretch/>
        </p:blipFill>
        <p:spPr bwMode="auto">
          <a:xfrm>
            <a:off x="17333" y="3312406"/>
            <a:ext cx="4461431" cy="25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ABB3AC-0432-4D62-AC1C-46BE38CB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92" y="2880452"/>
            <a:ext cx="5846419" cy="309544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Postępowanie z poszkodowanym urazowym stanowi aktualnie poważne wyzwanie dla ZRM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2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46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C44FB-5535-4B5D-9EA2-403AEE01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Z</a:t>
            </a:r>
            <a:r>
              <a:rPr lang="pl-PL" b="0" i="0" dirty="0">
                <a:effectLst/>
                <a:latin typeface="Arial" panose="020B0604020202020204" pitchFamily="34" charset="0"/>
              </a:rPr>
              <a:t>espołu HEMS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HEMS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– Helicopter Emergency Medical Service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095C56-1E45-456A-9E55-337C0BAA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Zadysponowanie zespołu HEMS powinno nastąpić w poniżej opisanych sytuacjach:</a:t>
            </a:r>
          </a:p>
          <a:p>
            <a:r>
              <a:rPr lang="pl-PL" b="0" i="0" dirty="0">
                <a:effectLst/>
                <a:latin typeface="Arial" panose="020B0604020202020204" pitchFamily="34" charset="0"/>
              </a:rPr>
              <a:t>czas transportu drogą lotniczą z miejsca zdarzenia/wezwania pacjenta w stanie nagłym, do Szpitalnego Oddziału Ratunkowego lub innego stosownego, jest krótszy od czasu transportu innymi środkami lokomocji i może przynieść korzyść w dalszym procesie leczenia,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występują okoliczności, które mogą uniemożliwić lub istotnie opóźnić dotarcie przez inne podmioty ratownictwa do 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poszkodowanego znajdującego się w stanie nagłym (np.: topografia terenu),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zdarzenie masowe (nagłe zagrożenie, w wyniku którego 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zapotrzebowanie na medyczne działania ratownicze przekracza możliwości obecnych na miejscu zdarzenia sił i środków oraz zachodzi konieczność prowadzenia segregacji rozumianej jako ustalanie priorytetów leczniczo transportowych),</a:t>
            </a:r>
          </a:p>
          <a:p>
            <a:pPr algn="l"/>
            <a:endParaRPr lang="pl-PL" b="0" i="0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0518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1697F4A-0E1E-4884-AA46-CC735304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AE7911-B3AD-4A53-A066-0833A3BB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253406"/>
            <a:ext cx="303950" cy="43511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218" name="Picture 2" descr="HEMS Katowice - Home | Facebook">
            <a:extLst>
              <a:ext uri="{FF2B5EF4-FFF2-40B4-BE49-F238E27FC236}">
                <a16:creationId xmlns:a16="http://schemas.microsoft.com/office/drawing/2014/main" id="{D9B94F4E-98C0-4356-A5DB-BD972D476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15497"/>
          <a:stretch/>
        </p:blipFill>
        <p:spPr bwMode="auto">
          <a:xfrm>
            <a:off x="303950" y="1253406"/>
            <a:ext cx="4351188" cy="43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F33EA2-BD0A-417C-9A1F-9257C976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r>
              <a:rPr lang="pl-PL" sz="1100" b="0" i="0">
                <a:effectLst/>
                <a:latin typeface="Arial" panose="020B0604020202020204" pitchFamily="34" charset="0"/>
              </a:rPr>
              <a:t>stany nagłe (inne niż podane poniżej), wymagające pilnej interwencji zespołu ratownictwa medycznego,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chory nieprzytomny,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nagłe zatrzymanie krążenia,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ostre stany kardiologiczne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przełom nadciśnieniowy,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udar mózgu,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wypadki komunikacyjne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upadek z wysokości,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przysypanie, lawina,</a:t>
            </a:r>
          </a:p>
          <a:p>
            <a:r>
              <a:rPr lang="pl-PL" sz="1100" b="0" i="0">
                <a:effectLst/>
                <a:latin typeface="Arial" panose="020B0604020202020204" pitchFamily="34" charset="0"/>
              </a:rPr>
              <a:t>uraz wielonarządowy,</a:t>
            </a:r>
          </a:p>
          <a:p>
            <a:endParaRPr lang="pl-PL" sz="1100" b="0" i="0">
              <a:effectLst/>
              <a:latin typeface="Arial" panose="020B0604020202020204" pitchFamily="34" charset="0"/>
            </a:endParaRPr>
          </a:p>
          <a:p>
            <a:endParaRPr lang="pl-PL" sz="11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43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405FF9F9-2976-47BF-9D5B-059E893A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BBF182-F88E-4160-9D7C-A47A7613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5007DA-9F9F-4C3A-A431-A087679A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388098"/>
            <a:ext cx="5068315" cy="2573122"/>
          </a:xfrm>
        </p:spPr>
        <p:txBody>
          <a:bodyPr anchor="t">
            <a:normAutofit/>
          </a:bodyPr>
          <a:lstStyle/>
          <a:p>
            <a:endParaRPr lang="pl-PL" sz="4800"/>
          </a:p>
        </p:txBody>
      </p:sp>
      <p:pic>
        <p:nvPicPr>
          <p:cNvPr id="8194" name="Picture 2" descr="Kraków, 10 maja 2010 - przekazanie pacjenta urazowego">
            <a:extLst>
              <a:ext uri="{FF2B5EF4-FFF2-40B4-BE49-F238E27FC236}">
                <a16:creationId xmlns:a16="http://schemas.microsoft.com/office/drawing/2014/main" id="{FB86F02D-D939-42E6-817C-40FD820C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324" y="369756"/>
            <a:ext cx="9887662" cy="28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B6D421-1953-4A81-940D-3958D9B2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595" y="3388097"/>
            <a:ext cx="5411525" cy="2573122"/>
          </a:xfrm>
        </p:spPr>
        <p:txBody>
          <a:bodyPr anchor="t">
            <a:normAutofit fontScale="85000" lnSpcReduction="20000"/>
          </a:bodyPr>
          <a:lstStyle/>
          <a:p>
            <a:r>
              <a:rPr lang="pl-PL" sz="1200" b="1" i="0" dirty="0">
                <a:effectLst/>
                <a:latin typeface="Arial" panose="020B0604020202020204" pitchFamily="34" charset="0"/>
              </a:rPr>
              <a:t>uraz głowy wymagający pilnej interwencji neurochirurgicznej,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uraz kręgosłupa z paraplegią, </a:t>
            </a:r>
            <a:r>
              <a:rPr lang="pl-PL" sz="1200" b="1" i="0" dirty="0" err="1">
                <a:effectLst/>
                <a:latin typeface="Arial" panose="020B0604020202020204" pitchFamily="34" charset="0"/>
              </a:rPr>
              <a:t>tetraplegią</a:t>
            </a:r>
            <a:r>
              <a:rPr lang="pl-PL" sz="1200" b="1" dirty="0">
                <a:latin typeface="Arial" panose="020B0604020202020204" pitchFamily="34" charset="0"/>
              </a:rPr>
              <a:t> </a:t>
            </a:r>
            <a:r>
              <a:rPr lang="pl-PL" sz="1200" b="1" i="0" dirty="0">
                <a:effectLst/>
                <a:latin typeface="Arial" panose="020B0604020202020204" pitchFamily="34" charset="0"/>
              </a:rPr>
              <a:t>lub objawami lateralizacji,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uraz drążący szyi, klatki piersiowej, brzucha,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złamanie dwóch lub więcej kości długich,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ciężki uraz miednicy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amputacja urazowa kończyny,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oparzenie IIº i IIIº przekraczające 20% powierzchni ciała, 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podejrzenie oparzenia dróg oddechowych, oparzenie 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elektryczne, eksplozje i pożary,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hipotermia,</a:t>
            </a:r>
          </a:p>
          <a:p>
            <a:r>
              <a:rPr lang="pl-PL" sz="1200" b="1" i="0" dirty="0">
                <a:effectLst/>
                <a:latin typeface="Arial" panose="020B0604020202020204" pitchFamily="34" charset="0"/>
              </a:rPr>
              <a:t>tonięcie.</a:t>
            </a:r>
          </a:p>
          <a:p>
            <a:endParaRPr lang="pl-PL" sz="700" b="0" i="0" dirty="0">
              <a:effectLst/>
              <a:latin typeface="Arial" panose="020B0604020202020204" pitchFamily="34" charset="0"/>
            </a:endParaRPr>
          </a:p>
          <a:p>
            <a:endParaRPr lang="pl-PL" sz="700" b="0" i="0" dirty="0">
              <a:effectLst/>
              <a:latin typeface="Arial" panose="020B0604020202020204" pitchFamily="34" charset="0"/>
            </a:endParaRPr>
          </a:p>
          <a:p>
            <a:endParaRPr lang="pl-PL" sz="700" dirty="0"/>
          </a:p>
        </p:txBody>
      </p:sp>
      <p:cxnSp>
        <p:nvCxnSpPr>
          <p:cNvPr id="8199" name="Straight Connector 76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0" name="Straight Connector 78">
            <a:extLst>
              <a:ext uri="{FF2B5EF4-FFF2-40B4-BE49-F238E27FC236}">
                <a16:creationId xmlns:a16="http://schemas.microsoft.com/office/drawing/2014/main" id="{80A61CFF-0E76-478B-B02B-73692D89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0A61CFF-0E76-478B-B02B-73692D89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82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C9858F-A31F-4B2E-998C-663913EF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48EEAB-4CC0-4289-B6CA-D29365AF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pl-PL" sz="4800"/>
              <a:t>Dyskusja na temat kołnierza u pacjenta urazowego.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4346643" cy="7374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2B3B90-D1BF-4ADA-89D5-033841C3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9" y="699898"/>
            <a:ext cx="4213589" cy="5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46B03D55-9DE8-4890-80D4-989260D2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D1937B-1153-481F-B585-996B948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49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04127-D158-4B85-9D42-81C3032A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F371A3-4E1C-47D6-93E0-893815B8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Kołnierze ortopedyczne są szeroko wykorzystywane w warunkach przedszpitalnych na całym świecie.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Używano ich jako elementu, który łączy deski i przyrządy ograniczające ruchomość odcinka szyjnego (ang. </a:t>
            </a:r>
            <a:r>
              <a:rPr lang="pl-PL" b="0" i="1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cervical</a:t>
            </a:r>
            <a:r>
              <a:rPr lang="pl-PL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0" i="1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immobilization</a:t>
            </a:r>
            <a:r>
              <a:rPr lang="pl-PL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devices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– CID).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 wielu krajach u każdego pacjenta uznanego za urazowego stosowano unieruchomienie z użyciem deski i kołnierza.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 licznych badaniach podano w wątpliwość stosunek korzyści do zagrożeń związanych z wykorzystywaniem kołnierzy podczas ograniczania ruchomości kręgosłupa szyjnego.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297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53FDF-7149-40CE-A88C-88A50863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6462DC-D67D-4CDF-9182-3EB88B27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333333"/>
                </a:solidFill>
                <a:latin typeface="Verdana" panose="020B0604030504040204" pitchFamily="34" charset="0"/>
              </a:rPr>
              <a:t>Z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aleca się, aby ograniczanie ruchomości kręgosłupa uzależniać od stanu pacjenta.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Należy je stosować u pacjentów, którzy z największym prawdopodobieństwem na tym skorzystają, i unikać ich w sytuacji, gdy jest to zbędne.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Większość badań naukowych dotyczyło ryzyka ich stosowania; opublikowano niewiele danych na temat korzyści z takiego postępowania.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Autorzy nowych badań i zaleceń sugerują, aby każdorazowo ocenić zarówno korzyści, jak i ryzyko związane z użyciem kołnierza.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6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7F3F2-3B0C-4947-86FF-7BAD2DD8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C7C624-DBE4-4CC3-81F8-0B4D4B756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Wykazano, że kołnierze ortopedyczne nie ograniczają ruchomości skutecznie, a nawet mogą potęgować obrażenia.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 jednym z badań udowodniono, że przemieszczenie górnego odcinka kręgosłupa szyjnego jest możliwe mimo założonego kołnierza – kołnierz może odciągać głowę od obręczy barkowej.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Wykazano ponadto, że kołnierze mogą wpływać na podniesienie ciśnienia śródczaszkowego (ICP).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 dziewięciu na dziesięciu pacjentów po urazie głowy po założeniu kołnierza nastąpił zauważalny wzrost ICP.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Wykazano także, że kołnierze mogą powodować upośledzenie przepływu żylnego na poziomie szyi, co może się przyczynić do wzrostu ICP i powstania innych problemów.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W niektórych sytuacjach zauważa się szkodliwy wpływ kołnierzy na zaopatrywanie dróg oddechowych ze względu na ryzyko aspiracji i ograniczenie możliwości otwierania ust.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 przypadku urazów penetrujących po założeniu kołnierza istnieje zwiększone ryzyko zgonu.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Występują także inne zagrożenia, takie jak opóźnienia w podjęciu transportu lub rozpoczęciu zabiegów resuscytacyjnych, jeżeli ratownicy zatrzymują się w celu pełnego unieruchomienia każdego pacjenta</a:t>
            </a:r>
            <a:r>
              <a:rPr lang="pl-PL" b="0" i="0" baseline="300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1417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BF974-844C-4FC2-A98C-A9A4B26D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6352A-AC8D-4E7A-8BFB-A1AF3977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Ponadto kołnierze ortopedyczne powodują nasilenie odczucia dyskomfortu i bólu.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 powodu dyskomfortu pacjentów zleca się wykonanie diagnostyki obrazowej, co naraża pacjenta na działanie promieniowania.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Należy podkreślić, że w wielu badaniach wykazano ryzyko wynikające z zakładania kołnierzy, podczas gdy nieliczne (lub żadne) dowodziły, że z ich wykorzystaniem wiążą się korzyści.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601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7B791-B1BF-45B0-A62D-E3D20E23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6CC55-0FBF-4174-8172-B209F17A0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Ratownicy powinni korzystać ze standaryzowanego podejścia lub algorytmu w celu określenia, czy ofiara tępego urazu wymaga założenia kołnierza ortopedycznego.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Jeżeli pacjent spełnia kryteria lub występują u niego wskazania 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(nagle pogorszony stan świadomości, tkliwość szyi lub pleców w linii pośrodkowej, ogniskowe objawy neurologiczne, zniekształcenie kręgosłupa, urazy towarzyszące), 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należy rozważyć ograniczenie ruchomości kręgosłupa i prawidłowe założenie kołnierza o odpowiednim rozmiarze.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2842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DFB0A-E175-47A8-B9B7-13AE7CFC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E30B6-0D5E-4CBF-8513-7B9C6947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Organizacja ITLS stoi na stanowisku, że istnieje wystarczająco dużo dowodów, żeby zalecać używanie kołnierzy ortopedycznych tylko u wybranych pacjentów po tępym urazie.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Zgodnie z tym stanowiskiem warto stosować standaryzowane podejście przy podejmowaniu decyzji o wdrożeniu ograniczenia ruchomości kręgosłupa lub zaniechaniu takiego postępowania.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 dokumencie ITLS podkreśla się zmniejszenie roli stosowania kołnierzy ortopedycznych i ograniczania ruchomości kręgosłupa u pacjentów świadomych bez obrażeń ogniskowych lub objawów neurologicznych. W przypadku pacjentów wydolnych hemodynamicznie zaleca się kontrolowaną samodzielną ewakuację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205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FA711A-2200-4ED1-883E-2AC50972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Urazowe zatrzymanie krążenia obarczone jest bardzo wysoką śmiertelnością blisko 98%.</a:t>
            </a:r>
          </a:p>
          <a:p>
            <a:endParaRPr lang="pl-PL" dirty="0"/>
          </a:p>
        </p:txBody>
      </p:sp>
      <p:pic>
        <p:nvPicPr>
          <p:cNvPr id="3074" name="Picture 2" descr="Anatomia urazów kręgosłupa - wpływ na wyniki leczenia - DrKregoslup.pl">
            <a:extLst>
              <a:ext uri="{FF2B5EF4-FFF2-40B4-BE49-F238E27FC236}">
                <a16:creationId xmlns:a16="http://schemas.microsoft.com/office/drawing/2014/main" id="{5E23CD48-F325-47DF-96BC-5F1C6105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4" y="34290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F1B41F8-91F1-49FC-9641-FE07D43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2900581"/>
            <a:ext cx="3206335" cy="37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15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95FC5-2C35-4B46-83D9-ECAD788A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3B2685-7DAF-43A7-9391-A99A39979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Oficjalne aktualne stanowisko International Trauma Life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Support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(ITLS) w kwestii stosowania kołnierzy ortopedycznych w ograniczaniu ruchomości kręgosłupa.</a:t>
            </a:r>
          </a:p>
          <a:p>
            <a:pPr marL="0" indent="0" algn="l">
              <a:buNone/>
            </a:pPr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OBECNE STANOWISKO</a:t>
            </a:r>
            <a:endParaRPr lang="pl-P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Zgodnie z opinią International Trauma Life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Support</a:t>
            </a: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Należy zmniejszyć nacisk na stosowanie kołnierzy ortopedycznych u pacjentów świadomych bez obrażeń ogniskowych lub objawów neurologicznych. Zaleca się kontrolowaną samodzielną ewakuację w przypadku pacjentów wydolnych hemodynamicznie.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Kołnierze ortopedyczne i ograniczanie ruchomości kręgosłupa nie powinny być stosowane w przypadku obrażeń penetrujących.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Należy korzystać z algorytmów (działań standaryzowanych) podczas tworzenia schematów decyzyjnych stosowania kołnierzy ortopedycznych lub rezygnacji z ich wykorzystania.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027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4ABD53-E8D1-4B92-9957-00302E58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SOR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E9C634-04FA-4D30-9471-A2BE41E8E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 err="1">
                <a:effectLst/>
                <a:latin typeface="Times New Roman" panose="02020603050405020304" pitchFamily="18" charset="0"/>
              </a:rPr>
              <a:t>Damage</a:t>
            </a:r>
            <a:r>
              <a:rPr lang="pl-PL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pl-PL" b="1" i="0" dirty="0" err="1">
                <a:effectLst/>
                <a:latin typeface="Times New Roman" panose="02020603050405020304" pitchFamily="18" charset="0"/>
              </a:rPr>
              <a:t>control</a:t>
            </a:r>
            <a:r>
              <a:rPr lang="pl-PL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pl-PL" b="1" i="0" dirty="0" err="1">
                <a:effectLst/>
                <a:latin typeface="Times New Roman" panose="02020603050405020304" pitchFamily="18" charset="0"/>
              </a:rPr>
              <a:t>surgery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pl-PL" b="1" i="0" dirty="0">
                <a:effectLst/>
                <a:latin typeface="Times New Roman" panose="02020603050405020304" pitchFamily="18" charset="0"/>
              </a:rPr>
              <a:t>DCS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 - jest to strategia postępowania z </a:t>
            </a:r>
            <a:r>
              <a:rPr lang="pl-PL" dirty="0">
                <a:latin typeface="Times New Roman" panose="02020603050405020304" pitchFamily="18" charset="0"/>
              </a:rPr>
              <a:t>pacjentem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 z mnogimi obrażeniami ciała mająca na celu jego uratowanie. Polega na etapowym leczeniu obrażeń. W pierwszym etapie przeprowadza się leczenie operacyjne - operacje skrócone do niezbędnych czynności, bez których pacjent nie przeżyje kolejnych kilku godzin. Kolejny etap to leczenie w oddziale intensywnej terapii, wyprowadzenie pacjenta ze </a:t>
            </a:r>
            <a:r>
              <a:rPr lang="pl-PL" dirty="0">
                <a:latin typeface="Times New Roman" panose="02020603050405020304" pitchFamily="18" charset="0"/>
              </a:rPr>
              <a:t>wstrząsu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, wyrównanie objętości krążących </a:t>
            </a:r>
            <a:r>
              <a:rPr lang="pl-PL" dirty="0">
                <a:latin typeface="Times New Roman" panose="02020603050405020304" pitchFamily="18" charset="0"/>
              </a:rPr>
              <a:t>płynów ustrojowych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, poziomów </a:t>
            </a:r>
            <a:r>
              <a:rPr lang="pl-PL" dirty="0">
                <a:latin typeface="Times New Roman" panose="02020603050405020304" pitchFamily="18" charset="0"/>
              </a:rPr>
              <a:t>elektrolitów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 w płynach ustrojowych oraz zapewnienie właściwego natlenienia pacjenta. Po uzyskaniu zadowalającego stanu pacjenta, po odpowiednim czasie, wykonuje się definitywne leczenie operacyjne.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476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1EEBB6-C2EE-4BB4-A10A-47F095B3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34009-3550-4ECD-9292-32ED4958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dziękuję </a:t>
            </a:r>
            <a:r>
              <a:rPr lang="pl-PL"/>
              <a:t>za uwagę. </a:t>
            </a:r>
          </a:p>
        </p:txBody>
      </p:sp>
    </p:spTree>
    <p:extLst>
      <p:ext uri="{BB962C8B-B14F-4D97-AF65-F5344CB8AC3E}">
        <p14:creationId xmlns:p14="http://schemas.microsoft.com/office/powerpoint/2010/main" val="303309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4351187" cy="72706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509F8B-A503-4AAA-B645-BDD27440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CEA65E-92C2-4CDA-8AF8-639BD590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pic>
        <p:nvPicPr>
          <p:cNvPr id="11266" name="Picture 2" descr="Leczenie bólu zaczynać się będzie w karetce - Leczenie bólu">
            <a:extLst>
              <a:ext uri="{FF2B5EF4-FFF2-40B4-BE49-F238E27FC236}">
                <a16:creationId xmlns:a16="http://schemas.microsoft.com/office/drawing/2014/main" id="{004B5E2C-B508-49FA-A3B7-83B66CE1B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20132"/>
          <a:stretch/>
        </p:blipFill>
        <p:spPr bwMode="auto">
          <a:xfrm>
            <a:off x="2" y="727064"/>
            <a:ext cx="4351188" cy="54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B9AA18-010F-45BD-A638-89C8D73E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676034"/>
            <a:ext cx="5828376" cy="3299863"/>
          </a:xfrm>
        </p:spPr>
        <p:txBody>
          <a:bodyPr anchor="t">
            <a:normAutofit/>
          </a:bodyPr>
          <a:lstStyle/>
          <a:p>
            <a:pPr fontAlgn="base"/>
            <a:r>
              <a:rPr lang="pl-PL" sz="1800" b="1" i="0" dirty="0">
                <a:effectLst/>
                <a:latin typeface="Arial" panose="020B0604020202020204" pitchFamily="34" charset="0"/>
              </a:rPr>
              <a:t>Sprawne działanie ratownicze na miejscu zdarzenia wymaga szybkiego działania, które pozwoli zapobiec śmierci i zminimalizuje skutki nagłego urazu czy wypadku. </a:t>
            </a:r>
          </a:p>
          <a:p>
            <a:pPr fontAlgn="base"/>
            <a:endParaRPr lang="pl-PL" sz="1800" b="1" i="0" dirty="0">
              <a:effectLst/>
              <a:latin typeface="Arial" panose="020B0604020202020204" pitchFamily="34" charset="0"/>
            </a:endParaRPr>
          </a:p>
          <a:p>
            <a:pPr fontAlgn="base"/>
            <a:r>
              <a:rPr lang="pl-PL" sz="1800" b="1" i="0" dirty="0">
                <a:effectLst/>
                <a:latin typeface="Arial" panose="020B0604020202020204" pitchFamily="34" charset="0"/>
              </a:rPr>
              <a:t>Rolą ratownictwa medycznego jest utrzymanie poszkodowanego przy życiu, zmniejszenie powikłań i transport do właściwego ośrodka medycznego.</a:t>
            </a:r>
          </a:p>
          <a:p>
            <a:pPr marL="0" indent="0">
              <a:buNone/>
            </a:pPr>
            <a:br>
              <a:rPr lang="pl-PL" sz="1800" dirty="0"/>
            </a:br>
            <a:endParaRPr lang="pl-PL" sz="1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4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761F6D8-64FC-46A9-BB96-CD2CC8008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F1C7DF-66CC-4B33-923A-CBA0E485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92" y="540167"/>
            <a:ext cx="5846419" cy="2135867"/>
          </a:xfrm>
        </p:spPr>
        <p:txBody>
          <a:bodyPr anchor="b">
            <a:normAutofit/>
          </a:bodyPr>
          <a:lstStyle/>
          <a:p>
            <a:endParaRPr lang="pl-PL" sz="4800" dirty="0"/>
          </a:p>
        </p:txBody>
      </p:sp>
      <p:pic>
        <p:nvPicPr>
          <p:cNvPr id="12290" name="Picture 2" descr="Rozwiń nawigację Uczelnia Kierunki architektura bezpieczeństwo wewnętrzne  dietetyka filologia angielska filologia germańska finanse i rachunkowość  informatyka jazz i muzyka estradowa kosmetologia pielęgniarstwo trener  osobisty psychofizyczne ...">
            <a:extLst>
              <a:ext uri="{FF2B5EF4-FFF2-40B4-BE49-F238E27FC236}">
                <a16:creationId xmlns:a16="http://schemas.microsoft.com/office/drawing/2014/main" id="{C1AFE11D-538F-4D7D-AB77-92BD89691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" b="2"/>
          <a:stretch/>
        </p:blipFill>
        <p:spPr bwMode="auto">
          <a:xfrm>
            <a:off x="10490" y="681186"/>
            <a:ext cx="4468272" cy="25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468" y="3683513"/>
            <a:ext cx="474286" cy="44625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292" name="Picture 4" descr="Psychologia czasu: dlaczego różnie odbieramy czas? - Piękno umysłu">
            <a:extLst>
              <a:ext uri="{FF2B5EF4-FFF2-40B4-BE49-F238E27FC236}">
                <a16:creationId xmlns:a16="http://schemas.microsoft.com/office/drawing/2014/main" id="{8B753DF1-423E-4778-9F92-5401D9FA6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 r="-2" b="4761"/>
          <a:stretch/>
        </p:blipFill>
        <p:spPr bwMode="auto">
          <a:xfrm>
            <a:off x="17333" y="3312406"/>
            <a:ext cx="4461431" cy="25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DC39B4-DC4D-47A0-8992-26D5AF64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92" y="2880452"/>
            <a:ext cx="5846419" cy="3095445"/>
          </a:xfrm>
        </p:spPr>
        <p:txBody>
          <a:bodyPr anchor="t">
            <a:normAutofit/>
          </a:bodyPr>
          <a:lstStyle/>
          <a:p>
            <a:r>
              <a:rPr lang="pl-PL" sz="1800" b="0" i="0" dirty="0">
                <a:effectLst/>
                <a:latin typeface="Arial" panose="020B0604020202020204" pitchFamily="34" charset="0"/>
              </a:rPr>
              <a:t>Czynnik, który jest dla działalności ratownictwa medycznego kluczowy, to czas, a jego zakres wyznacza tzw. „złota godzina". </a:t>
            </a:r>
          </a:p>
          <a:p>
            <a:r>
              <a:rPr lang="pl-PL" sz="1800" dirty="0">
                <a:latin typeface="Arial" panose="020B0604020202020204" pitchFamily="34" charset="0"/>
              </a:rPr>
              <a:t>C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zas „złotej godziny"  liczy się od momentu wystąpienia zagrożenia (wypadku, urazu, utraty przytomności). </a:t>
            </a:r>
            <a:endParaRPr lang="pl-PL" sz="1800" dirty="0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2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9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C9858F-A31F-4B2E-998C-663913EF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7892D6-8FCF-4995-B9DD-0A03DB6D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4346643" cy="7374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316" name="Picture 4" descr="Złota godzina. Czas życia, czas śmierci - Leszek Brongel - 14.00 zł. -  Tezeusz.pl">
            <a:extLst>
              <a:ext uri="{FF2B5EF4-FFF2-40B4-BE49-F238E27FC236}">
                <a16:creationId xmlns:a16="http://schemas.microsoft.com/office/drawing/2014/main" id="{90AB9169-EE0B-4661-B974-66906384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8" y="699898"/>
            <a:ext cx="3939151" cy="5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70B239-FB99-4A39-B75A-C6AE92DC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r>
              <a:rPr lang="pl-PL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wcześniej zostaną wdrożone odpowiednie czynności ratunkowe, tym większa szansa na przeżycie poszkodowanego, a tym samym zminimalizowanie ubytków neurologicznych oraz redukcję powikłań powypadkowych lub </a:t>
            </a:r>
            <a:r>
              <a:rPr lang="pl-PL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poresuscytacyjnych</a:t>
            </a:r>
            <a:r>
              <a:rPr lang="pl-PL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sz="1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i="0" cap="all" dirty="0">
                <a:effectLst/>
                <a:latin typeface="Open Sans" panose="020B0606030504020204" pitchFamily="34" charset="0"/>
              </a:rPr>
              <a:t>DLACZEGO ZŁOTA GODZINA MA ZNACZENIE?</a:t>
            </a:r>
          </a:p>
          <a:p>
            <a:pPr marL="0" indent="0">
              <a:buNone/>
            </a:pPr>
            <a:r>
              <a:rPr lang="pl-PL" sz="1400" b="1" i="0" dirty="0">
                <a:effectLst/>
                <a:latin typeface="Open Sans" panose="020B0606030504020204" pitchFamily="34" charset="0"/>
              </a:rPr>
              <a:t>Ograniczenie skutków urazu w tym wstrząsu.</a:t>
            </a:r>
          </a:p>
          <a:p>
            <a:pPr marL="0" indent="0">
              <a:buNone/>
            </a:pPr>
            <a:r>
              <a:rPr lang="pl-PL" sz="1400" b="1" i="0" dirty="0">
                <a:effectLst/>
                <a:latin typeface="Open Sans" panose="020B0606030504020204" pitchFamily="34" charset="0"/>
              </a:rPr>
              <a:t>Ograniczenie zmian degeneracyjnych układu nerwowego.</a:t>
            </a:r>
          </a:p>
          <a:p>
            <a:pPr marL="0" indent="0">
              <a:buNone/>
            </a:pPr>
            <a:r>
              <a:rPr lang="pl-PL" sz="1400" b="1" i="0" dirty="0">
                <a:effectLst/>
                <a:latin typeface="Open Sans" panose="020B0606030504020204" pitchFamily="34" charset="0"/>
              </a:rPr>
              <a:t>Ograniczenie zmian w obrębie narządów wewnętrznych.</a:t>
            </a:r>
          </a:p>
          <a:p>
            <a:pPr marL="0" indent="0">
              <a:buNone/>
            </a:pPr>
            <a:r>
              <a:rPr lang="pl-PL" sz="1400" b="1" i="0" dirty="0">
                <a:effectLst/>
                <a:latin typeface="Open Sans" panose="020B0606030504020204" pitchFamily="34" charset="0"/>
              </a:rPr>
              <a:t>Ograniczenie rozległości urazów.</a:t>
            </a:r>
          </a:p>
          <a:p>
            <a:pPr marL="0" indent="0">
              <a:buNone/>
            </a:pPr>
            <a:r>
              <a:rPr lang="pl-PL" sz="1400" b="1" i="0" dirty="0">
                <a:effectLst/>
                <a:latin typeface="Open Sans" panose="020B0606030504020204" pitchFamily="34" charset="0"/>
              </a:rPr>
              <a:t>Możliwość wprowadzenia skuteczniejszych form leczenia.</a:t>
            </a:r>
          </a:p>
          <a:p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D1937B-1153-481F-B585-996B948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12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3481</Words>
  <Application>Microsoft Office PowerPoint</Application>
  <PresentationFormat>Panoramiczny</PresentationFormat>
  <Paragraphs>350</Paragraphs>
  <Slides>62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74" baseType="lpstr">
      <vt:lpstr>Arial</vt:lpstr>
      <vt:lpstr>Arial</vt:lpstr>
      <vt:lpstr>Calibri</vt:lpstr>
      <vt:lpstr>Calibri Light</vt:lpstr>
      <vt:lpstr>Helvetica Neue Medium</vt:lpstr>
      <vt:lpstr>inherit</vt:lpstr>
      <vt:lpstr>Open Sans</vt:lpstr>
      <vt:lpstr>Roboto</vt:lpstr>
      <vt:lpstr>Times New Roman</vt:lpstr>
      <vt:lpstr>Verdana</vt:lpstr>
      <vt:lpstr>Wingdings</vt:lpstr>
      <vt:lpstr>Motyw pakietu Office</vt:lpstr>
      <vt:lpstr>Prezentacja programu PowerPoint</vt:lpstr>
      <vt:lpstr>Standard opieki przedszpitalnej nad ofiarą urazu</vt:lpstr>
      <vt:lpstr>Pacjent urazowy, pacjent podwyższonego ryzyka.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Błędy złotej godziny </vt:lpstr>
      <vt:lpstr>Trójszczytowy rozkład zgonów </vt:lpstr>
      <vt:lpstr>Prezentacja programu PowerPoint</vt:lpstr>
      <vt:lpstr>Epidemiologia </vt:lpstr>
      <vt:lpstr>Prezentacja programu PowerPoint</vt:lpstr>
      <vt:lpstr>Nazewnictwo w traumatologii </vt:lpstr>
      <vt:lpstr>Śmiertelność pourazowa </vt:lpstr>
      <vt:lpstr>Najczęstsze obrażenia w wypadkach </vt:lpstr>
      <vt:lpstr>Prezentacja programu PowerPoint</vt:lpstr>
      <vt:lpstr>Objawy uszkodzenia rdzenia kręgowego na różnych poziomach.  </vt:lpstr>
      <vt:lpstr>Ad. 1 . Ocena miejsca zdarzenia</vt:lpstr>
      <vt:lpstr>Postępowaniem Zespołu Ratownictwa Medycznego w wypadku drogowym</vt:lpstr>
      <vt:lpstr>Bezpieczeństwo własne ratowników </vt:lpstr>
      <vt:lpstr>Bezpieczeństwo miejsca zdarzenia.  Ocena ryzyka </vt:lpstr>
      <vt:lpstr>Liczba poszkodowanych osób</vt:lpstr>
      <vt:lpstr>Mechanizm urazu</vt:lpstr>
      <vt:lpstr>Mechanizm urazu</vt:lpstr>
      <vt:lpstr>Prezentacja programu PowerPoint</vt:lpstr>
      <vt:lpstr>Ocena wstępna 2 minuty </vt:lpstr>
      <vt:lpstr>Load &amp; Go, kwalifikacja do szybkiego transportu </vt:lpstr>
      <vt:lpstr>Prezentacja programu PowerPoint</vt:lpstr>
      <vt:lpstr>Niezbędny sprzęt</vt:lpstr>
      <vt:lpstr>Szybkie badanie urazowe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Transport poszkodowanego</vt:lpstr>
      <vt:lpstr>Transport poszkodowanego</vt:lpstr>
      <vt:lpstr> Pozycja anty-Trendelenburg</vt:lpstr>
      <vt:lpstr>Po ok 5 minutach od badania wstępnego </vt:lpstr>
      <vt:lpstr>Kategoria „załaduj i jedź” </vt:lpstr>
      <vt:lpstr>Transport poszkodowanego do ośrodka leczniczego </vt:lpstr>
      <vt:lpstr>Kryteria kwalifikacji do leczenia w CU </vt:lpstr>
      <vt:lpstr>Prezentacja programu PowerPoint</vt:lpstr>
      <vt:lpstr>Zespołu HEMS HEMS – Helicopter Emergency Medical Service</vt:lpstr>
      <vt:lpstr>Prezentacja programu PowerPoint</vt:lpstr>
      <vt:lpstr>Prezentacja programu PowerPoint</vt:lpstr>
      <vt:lpstr>Dyskusja na temat kołnierza u pacjenta urazowego.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SOR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 Sadaj-Owczarek</dc:creator>
  <cp:lastModifiedBy>Marcin Owczarek</cp:lastModifiedBy>
  <cp:revision>75</cp:revision>
  <dcterms:created xsi:type="dcterms:W3CDTF">2021-05-16T09:59:53Z</dcterms:created>
  <dcterms:modified xsi:type="dcterms:W3CDTF">2023-10-13T22:43:17Z</dcterms:modified>
</cp:coreProperties>
</file>