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13" r:id="rId15"/>
    <p:sldId id="314" r:id="rId16"/>
    <p:sldId id="331" r:id="rId17"/>
    <p:sldId id="305" r:id="rId18"/>
    <p:sldId id="328" r:id="rId19"/>
    <p:sldId id="329" r:id="rId20"/>
    <p:sldId id="330" r:id="rId21"/>
    <p:sldId id="332" r:id="rId22"/>
    <p:sldId id="333" r:id="rId23"/>
    <p:sldId id="334" r:id="rId24"/>
    <p:sldId id="335" r:id="rId25"/>
    <p:sldId id="336" r:id="rId26"/>
    <p:sldId id="337" r:id="rId27"/>
    <p:sldId id="338" r:id="rId28"/>
    <p:sldId id="339"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4" r:id="rId43"/>
    <p:sldId id="285" r:id="rId44"/>
    <p:sldId id="340" r:id="rId45"/>
    <p:sldId id="286" r:id="rId46"/>
    <p:sldId id="287" r:id="rId47"/>
    <p:sldId id="288" r:id="rId48"/>
    <p:sldId id="289" r:id="rId49"/>
    <p:sldId id="303" r:id="rId50"/>
    <p:sldId id="304" r:id="rId51"/>
    <p:sldId id="291" r:id="rId52"/>
    <p:sldId id="292" r:id="rId53"/>
    <p:sldId id="293" r:id="rId54"/>
    <p:sldId id="297" r:id="rId55"/>
    <p:sldId id="294" r:id="rId56"/>
    <p:sldId id="295" r:id="rId57"/>
    <p:sldId id="296" r:id="rId58"/>
    <p:sldId id="298" r:id="rId59"/>
    <p:sldId id="299" r:id="rId60"/>
    <p:sldId id="300" r:id="rId61"/>
    <p:sldId id="301" r:id="rId62"/>
    <p:sldId id="306" r:id="rId63"/>
    <p:sldId id="341" r:id="rId64"/>
    <p:sldId id="307" r:id="rId65"/>
    <p:sldId id="308" r:id="rId66"/>
    <p:sldId id="309" r:id="rId67"/>
    <p:sldId id="310" r:id="rId68"/>
    <p:sldId id="311" r:id="rId69"/>
    <p:sldId id="312" r:id="rId70"/>
    <p:sldId id="345" r:id="rId71"/>
    <p:sldId id="390" r:id="rId72"/>
    <p:sldId id="391" r:id="rId73"/>
    <p:sldId id="392" r:id="rId74"/>
    <p:sldId id="349" r:id="rId75"/>
    <p:sldId id="350" r:id="rId76"/>
    <p:sldId id="351" r:id="rId77"/>
    <p:sldId id="352" r:id="rId78"/>
    <p:sldId id="360" r:id="rId79"/>
    <p:sldId id="361" r:id="rId80"/>
    <p:sldId id="393" r:id="rId81"/>
    <p:sldId id="394" r:id="rId82"/>
    <p:sldId id="395" r:id="rId83"/>
    <p:sldId id="396" r:id="rId84"/>
    <p:sldId id="363" r:id="rId85"/>
    <p:sldId id="383" r:id="rId86"/>
    <p:sldId id="397" r:id="rId87"/>
    <p:sldId id="398" r:id="rId88"/>
    <p:sldId id="384" r:id="rId89"/>
    <p:sldId id="385" r:id="rId90"/>
    <p:sldId id="386" r:id="rId91"/>
    <p:sldId id="387" r:id="rId92"/>
    <p:sldId id="388" r:id="rId93"/>
    <p:sldId id="389" r:id="rId9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sorterViewPr>
    <p:cViewPr>
      <p:scale>
        <a:sx n="100" d="100"/>
        <a:sy n="100" d="100"/>
      </p:scale>
      <p:origin x="0" y="-1398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DCA761-ADA4-4CB0-BE29-808EFC4CFF9B}" type="datetimeFigureOut">
              <a:rPr lang="pl-PL" smtClean="0"/>
              <a:t>14.10.2023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A6182-6C6E-403B-A90D-DE0DD140D2CA}" type="slidenum">
              <a:rPr lang="pl-PL" smtClean="0"/>
              <a:t>‹#›</a:t>
            </a:fld>
            <a:endParaRPr lang="pl-PL"/>
          </a:p>
        </p:txBody>
      </p:sp>
    </p:spTree>
    <p:extLst>
      <p:ext uri="{BB962C8B-B14F-4D97-AF65-F5344CB8AC3E}">
        <p14:creationId xmlns:p14="http://schemas.microsoft.com/office/powerpoint/2010/main" val="61300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7BFA6182-6C6E-403B-A90D-DE0DD140D2CA}" type="slidenum">
              <a:rPr lang="pl-PL" smtClean="0"/>
              <a:t>1</a:t>
            </a:fld>
            <a:endParaRPr lang="pl-PL"/>
          </a:p>
        </p:txBody>
      </p:sp>
    </p:spTree>
    <p:extLst>
      <p:ext uri="{BB962C8B-B14F-4D97-AF65-F5344CB8AC3E}">
        <p14:creationId xmlns:p14="http://schemas.microsoft.com/office/powerpoint/2010/main" val="1569563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08AB6D-FE8C-4208-851A-38C73CE5234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B67FCF8-1E8E-43D8-B5FA-5F886267D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BB086C6-DCE8-46F8-A8BC-27DD64289D64}"/>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988B5532-54E3-43BC-A020-8660C87F72A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A716FF4-2066-4CAB-B1E3-F04A2A06EA88}"/>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261027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86A990-D209-4CA4-83F3-E7AC777092C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2968E99-4ECD-4AE2-AABA-47256BF886B4}"/>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1ED602E-4387-4375-A580-007671C38B43}"/>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35F0214F-6B4E-40D0-ABC4-21F302388C3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2781AF0-A54A-4287-B1DC-7B837E8769C2}"/>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415635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F6A8905-5733-41AC-AF1F-02090DE2E8C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255CF83-92F2-4DEC-A1C3-EBB97A6E403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576348C-5F82-440A-96ED-0469F226D063}"/>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353672B9-3A22-4E67-B1FD-21E25D4DB20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18C07D9-52F2-453D-B714-E727B72151D2}"/>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318783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021C11-DD8D-4223-A9F2-6FD6BA0ED84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F6669ED-008D-4469-8D60-CC839B0006A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5927F3D-65EC-45D8-97F9-9006CF7AED5B}"/>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A4F9C9C0-304F-4FB1-AC22-D6A26AE2331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D853C47-EF22-4E90-8AD6-84A64FBD1F0D}"/>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55766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718DB1-09AE-4B10-8D38-1A39E75ABD5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86EF255-80D5-4A92-AF78-722142CCF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CBCB868-C38D-4D14-BD82-57DE2B9810CA}"/>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015AA18F-D773-46B5-9827-EBD51911D03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1332AF0-8ACA-4F6F-B389-0AA9C9BAE7F7}"/>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301388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6D06F9-4EB2-4FAC-8561-0EE14E107D5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E6DD274-1588-4C86-ADA3-0A1C04BD721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7B84BC16-1138-4ECF-8C47-C0EC625AA32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7F839C6-A6FC-4BD9-BCE0-1DBC9DFD5DE9}"/>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6" name="Symbol zastępczy stopki 5">
            <a:extLst>
              <a:ext uri="{FF2B5EF4-FFF2-40B4-BE49-F238E27FC236}">
                <a16:creationId xmlns:a16="http://schemas.microsoft.com/office/drawing/2014/main" id="{35D7E30B-AE8C-492C-86D9-E6B1F2FC98E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DFB395C-9912-4538-8D47-29AFC91B1748}"/>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213410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F2A8C0-4E7E-4FC0-A39B-9BA6599E64E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EE4CAF13-997D-495F-81FA-93D654FEC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B7DF56-9316-4DD8-9157-9BA0B3AD921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025BBAA-108F-4AC7-BBA7-D3E45F458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10B961D-7C08-4B82-9C79-2E1DA1A8F48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C6BECD6-84C8-4070-8D48-2F94BD978762}"/>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8" name="Symbol zastępczy stopki 7">
            <a:extLst>
              <a:ext uri="{FF2B5EF4-FFF2-40B4-BE49-F238E27FC236}">
                <a16:creationId xmlns:a16="http://schemas.microsoft.com/office/drawing/2014/main" id="{BD089716-571D-4A58-8944-927E0ACF976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BB50D97-9EAB-4609-B214-E8642237947C}"/>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375874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B3A277-BA23-4577-9C40-58A7AC449B7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880FF46-1EF0-46D6-82D8-E0E6FD8EE3AD}"/>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4" name="Symbol zastępczy stopki 3">
            <a:extLst>
              <a:ext uri="{FF2B5EF4-FFF2-40B4-BE49-F238E27FC236}">
                <a16:creationId xmlns:a16="http://schemas.microsoft.com/office/drawing/2014/main" id="{420D5D58-C506-4A96-8B2D-435FE7B07A0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5E86B45-8C31-4E46-ADBC-AAB145E0E581}"/>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168636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D921F8C-F070-49F6-AB31-370D564EDE02}"/>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3" name="Symbol zastępczy stopki 2">
            <a:extLst>
              <a:ext uri="{FF2B5EF4-FFF2-40B4-BE49-F238E27FC236}">
                <a16:creationId xmlns:a16="http://schemas.microsoft.com/office/drawing/2014/main" id="{74F6F686-644C-4F7C-921E-5D6F390FC39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B75C8E1-CD8E-47E9-AEB2-17C26B0738B7}"/>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72057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975F29-9CA9-43AF-AA82-A009C7213AC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0E0E634-D8D6-4DC1-8FCC-61D4ACDA89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B7E2071-9FCB-4E1D-B980-3BEF8EF28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A2382B1-1C21-4197-A2D3-EB306D2658FF}"/>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6" name="Symbol zastępczy stopki 5">
            <a:extLst>
              <a:ext uri="{FF2B5EF4-FFF2-40B4-BE49-F238E27FC236}">
                <a16:creationId xmlns:a16="http://schemas.microsoft.com/office/drawing/2014/main" id="{C707B0A6-C45F-443F-B6F1-5D2BBE14106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F346BED-0393-4CD9-86A1-8A5CE66A5B40}"/>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168818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0C957A-59E5-40BE-A1B7-122B9D9A57E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E4DFE57-9959-4F18-A040-C6D73585E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3698AFAA-C115-4BD8-A6B0-A14691C26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283938C-B195-4363-B714-EEAE3AB00E11}"/>
              </a:ext>
            </a:extLst>
          </p:cNvPr>
          <p:cNvSpPr>
            <a:spLocks noGrp="1"/>
          </p:cNvSpPr>
          <p:nvPr>
            <p:ph type="dt" sz="half" idx="10"/>
          </p:nvPr>
        </p:nvSpPr>
        <p:spPr/>
        <p:txBody>
          <a:bodyPr/>
          <a:lstStyle/>
          <a:p>
            <a:fld id="{9CD77E81-EF81-45E8-A4AF-4BADDB8A706E}" type="datetimeFigureOut">
              <a:rPr lang="pl-PL" smtClean="0"/>
              <a:t>14.10.2023</a:t>
            </a:fld>
            <a:endParaRPr lang="pl-PL"/>
          </a:p>
        </p:txBody>
      </p:sp>
      <p:sp>
        <p:nvSpPr>
          <p:cNvPr id="6" name="Symbol zastępczy stopki 5">
            <a:extLst>
              <a:ext uri="{FF2B5EF4-FFF2-40B4-BE49-F238E27FC236}">
                <a16:creationId xmlns:a16="http://schemas.microsoft.com/office/drawing/2014/main" id="{E2680BD4-B0DE-450E-A27B-E5C8F5C53C9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9ABF850-2B94-4B04-AE46-7B9CB76F3CBE}"/>
              </a:ext>
            </a:extLst>
          </p:cNvPr>
          <p:cNvSpPr>
            <a:spLocks noGrp="1"/>
          </p:cNvSpPr>
          <p:nvPr>
            <p:ph type="sldNum" sz="quarter" idx="12"/>
          </p:nvPr>
        </p:nvSpPr>
        <p:spPr/>
        <p:txBody>
          <a:bodyPr/>
          <a:lstStyle/>
          <a:p>
            <a:fld id="{223DAC54-2A15-4A42-BB76-DED6D35B8A8A}" type="slidenum">
              <a:rPr lang="pl-PL" smtClean="0"/>
              <a:t>‹#›</a:t>
            </a:fld>
            <a:endParaRPr lang="pl-PL"/>
          </a:p>
        </p:txBody>
      </p:sp>
    </p:spTree>
    <p:extLst>
      <p:ext uri="{BB962C8B-B14F-4D97-AF65-F5344CB8AC3E}">
        <p14:creationId xmlns:p14="http://schemas.microsoft.com/office/powerpoint/2010/main" val="94853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2CA671F4-739E-46FB-AAF0-D09E5B6742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46D47EF-8D14-4D39-917E-88BD0485A5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3C846AF-F64A-41C0-811B-46B2B736A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77E81-EF81-45E8-A4AF-4BADDB8A706E}" type="datetimeFigureOut">
              <a:rPr lang="pl-PL" smtClean="0"/>
              <a:t>14.10.2023</a:t>
            </a:fld>
            <a:endParaRPr lang="pl-PL"/>
          </a:p>
        </p:txBody>
      </p:sp>
      <p:sp>
        <p:nvSpPr>
          <p:cNvPr id="5" name="Symbol zastępczy stopki 4">
            <a:extLst>
              <a:ext uri="{FF2B5EF4-FFF2-40B4-BE49-F238E27FC236}">
                <a16:creationId xmlns:a16="http://schemas.microsoft.com/office/drawing/2014/main" id="{E94A6658-F750-4AC4-B00F-029A57723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493B104-D424-47D8-AE53-87756AB3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DAC54-2A15-4A42-BB76-DED6D35B8A8A}" type="slidenum">
              <a:rPr lang="pl-PL" smtClean="0"/>
              <a:t>‹#›</a:t>
            </a:fld>
            <a:endParaRPr lang="pl-PL"/>
          </a:p>
        </p:txBody>
      </p:sp>
    </p:spTree>
    <p:extLst>
      <p:ext uri="{BB962C8B-B14F-4D97-AF65-F5344CB8AC3E}">
        <p14:creationId xmlns:p14="http://schemas.microsoft.com/office/powerpoint/2010/main" val="2263212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indeks.mp.pl/subst.php?id=43" TargetMode="External"/><Relationship Id="rId2" Type="http://schemas.openxmlformats.org/officeDocument/2006/relationships/hyperlink" Target="https://indeks.mp.pl/subst.php?id=838" TargetMode="External"/><Relationship Id="rId1" Type="http://schemas.openxmlformats.org/officeDocument/2006/relationships/slideLayout" Target="../slideLayouts/slideLayout2.xml"/><Relationship Id="rId4" Type="http://schemas.openxmlformats.org/officeDocument/2006/relationships/hyperlink" Target="https://indeks.mp.pl/leki/medsitem?id=25879&amp;substid=43"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indeks.mp.pl/subst.php?id=1335" TargetMode="External"/><Relationship Id="rId2" Type="http://schemas.openxmlformats.org/officeDocument/2006/relationships/hyperlink" Target="https://indeks.mp.pl/subst.php?id=1498" TargetMode="External"/><Relationship Id="rId1" Type="http://schemas.openxmlformats.org/officeDocument/2006/relationships/slideLayout" Target="../slideLayouts/slideLayout2.xml"/><Relationship Id="rId6" Type="http://schemas.openxmlformats.org/officeDocument/2006/relationships/hyperlink" Target="https://indeks.mp.pl/subst.php?id=479" TargetMode="External"/><Relationship Id="rId5" Type="http://schemas.openxmlformats.org/officeDocument/2006/relationships/hyperlink" Target="https://indeks.mp.pl/leki/medsitem?id=28720&amp;substid=1335" TargetMode="External"/><Relationship Id="rId4" Type="http://schemas.openxmlformats.org/officeDocument/2006/relationships/hyperlink" Target="https://indeks.mp.pl/leki/medsitem?id=92329&amp;substid=1335" TargetMode="External"/></Relationships>
</file>

<file path=ppt/slides/_rels/slide66.xml.rels><?xml version="1.0" encoding="UTF-8" standalone="yes"?>
<Relationships xmlns="http://schemas.openxmlformats.org/package/2006/relationships"><Relationship Id="rId2" Type="http://schemas.openxmlformats.org/officeDocument/2006/relationships/hyperlink" Target="https://pl.wikipedia.org/wiki/Glikol_etylenowy#cite_note-SA-4"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indeks.mp.pl/subst.php?id=362" TargetMode="External"/><Relationship Id="rId2" Type="http://schemas.openxmlformats.org/officeDocument/2006/relationships/hyperlink" Target="https://indeks.mp.pl/subst.php?id=3124" TargetMode="External"/><Relationship Id="rId1" Type="http://schemas.openxmlformats.org/officeDocument/2006/relationships/slideLayout" Target="../slideLayouts/slideLayout2.xml"/><Relationship Id="rId5" Type="http://schemas.openxmlformats.org/officeDocument/2006/relationships/hyperlink" Target="https://indeks.mp.pl/leki/medsitem?id=99014&amp;substid=362" TargetMode="External"/><Relationship Id="rId4" Type="http://schemas.openxmlformats.org/officeDocument/2006/relationships/hyperlink" Target="https://indeks.mp.pl/leki/medsitem?id=32834&amp;substid=362"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6AC6FD-F2B1-4DBA-B5DB-5A3443DC25FC}"/>
              </a:ext>
            </a:extLst>
          </p:cNvPr>
          <p:cNvSpPr>
            <a:spLocks noGrp="1"/>
          </p:cNvSpPr>
          <p:nvPr>
            <p:ph type="title"/>
          </p:nvPr>
        </p:nvSpPr>
        <p:spPr>
          <a:xfrm>
            <a:off x="4965430" y="629268"/>
            <a:ext cx="6586491" cy="1286160"/>
          </a:xfrm>
        </p:spPr>
        <p:txBody>
          <a:bodyPr anchor="b">
            <a:normAutofit/>
          </a:bodyPr>
          <a:lstStyle/>
          <a:p>
            <a:endParaRPr lang="pl-PL"/>
          </a:p>
        </p:txBody>
      </p:sp>
      <p:sp>
        <p:nvSpPr>
          <p:cNvPr id="3" name="Symbol zastępczy zawartości 2">
            <a:extLst>
              <a:ext uri="{FF2B5EF4-FFF2-40B4-BE49-F238E27FC236}">
                <a16:creationId xmlns:a16="http://schemas.microsoft.com/office/drawing/2014/main" id="{CB4467D2-1A63-4185-931E-1A1986CBB43B}"/>
              </a:ext>
            </a:extLst>
          </p:cNvPr>
          <p:cNvSpPr>
            <a:spLocks noGrp="1"/>
          </p:cNvSpPr>
          <p:nvPr>
            <p:ph idx="1"/>
          </p:nvPr>
        </p:nvSpPr>
        <p:spPr>
          <a:xfrm>
            <a:off x="4965431" y="2438400"/>
            <a:ext cx="6586489" cy="3785419"/>
          </a:xfrm>
        </p:spPr>
        <p:txBody>
          <a:bodyPr>
            <a:normAutofit/>
          </a:bodyPr>
          <a:lstStyle/>
          <a:p>
            <a:endParaRPr lang="pl-PL" sz="2000" dirty="0"/>
          </a:p>
          <a:p>
            <a:pPr marL="0" indent="0">
              <a:buNone/>
            </a:pPr>
            <a:r>
              <a:rPr lang="pl-PL" sz="2000" dirty="0"/>
              <a:t>Antidota w ZRM</a:t>
            </a:r>
          </a:p>
          <a:p>
            <a:pPr marL="0" indent="0">
              <a:buNone/>
            </a:pPr>
            <a:r>
              <a:rPr lang="pl-PL" sz="2000" dirty="0"/>
              <a:t>Ostre zatrucia </a:t>
            </a:r>
          </a:p>
          <a:p>
            <a:endParaRPr lang="pl-PL" sz="2000" dirty="0"/>
          </a:p>
          <a:p>
            <a:pPr marL="0" indent="0">
              <a:buNone/>
            </a:pPr>
            <a:r>
              <a:rPr lang="pl-PL" sz="2000" dirty="0"/>
              <a:t>                                              Medyczne Czynności Ratunkowe </a:t>
            </a:r>
          </a:p>
          <a:p>
            <a:endParaRPr lang="pl-PL" sz="2000" dirty="0"/>
          </a:p>
          <a:p>
            <a:endParaRPr lang="pl-PL" sz="2000" dirty="0"/>
          </a:p>
        </p:txBody>
      </p:sp>
      <p:pic>
        <p:nvPicPr>
          <p:cNvPr id="1026" name="Picture 2" descr="Ostre zatrucia jako przyczyna hospitalizacji dzieci i młodzieży w oddziale  pediatrycznym – 9-letnia analiza** • Postępy Nauk Medycznych 9/2014 •  Czytelnia Medyczna BORGIS">
            <a:extLst>
              <a:ext uri="{FF2B5EF4-FFF2-40B4-BE49-F238E27FC236}">
                <a16:creationId xmlns:a16="http://schemas.microsoft.com/office/drawing/2014/main" id="{91D08F38-347B-49AB-8E0D-6BD6767419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 b="16"/>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BE6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481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7BF73D-CDC9-47A8-AAB1-D8C15344B7D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905D795-A0F5-4964-9E4D-1111ABD4B094}"/>
              </a:ext>
            </a:extLst>
          </p:cNvPr>
          <p:cNvSpPr>
            <a:spLocks noGrp="1"/>
          </p:cNvSpPr>
          <p:nvPr>
            <p:ph idx="1"/>
          </p:nvPr>
        </p:nvSpPr>
        <p:spPr/>
        <p:txBody>
          <a:bodyPr>
            <a:normAutofit fontScale="92500" lnSpcReduction="20000"/>
          </a:bodyPr>
          <a:lstStyle/>
          <a:p>
            <a:r>
              <a:rPr lang="pl-PL" dirty="0"/>
              <a:t>W przypadku stwierdzenia intoksykacji, w pierwszej kolejności należy zebrać dokładny wywiad z uwzględnieniem okoliczności zatrucia.  </a:t>
            </a:r>
          </a:p>
          <a:p>
            <a:r>
              <a:rPr lang="pl-PL" dirty="0"/>
              <a:t>W przypadku wielu substancji objawy mogą być niecharakterystyczne. Zazwyczaj zatrucie można wstępnie określić już na podstawie informacji zebranych przez dyspozytora medycznego.</a:t>
            </a:r>
          </a:p>
          <a:p>
            <a:r>
              <a:rPr lang="pl-PL" dirty="0"/>
              <a:t> Jeżeli mamy do czynienia z osobą przytomną, należy określić jej dolegliwości oraz czas ich wystąpienia. </a:t>
            </a:r>
          </a:p>
          <a:p>
            <a:r>
              <a:rPr lang="pl-PL" dirty="0"/>
              <a:t>Trudności pojawiają się wówczas gdy ZRM (Zespół Ratownictwa Medycznego) jest wzywany do pacjentów nieprzytomnych, przy jednoczesnym braku danych i nieobecności świadków zdarzenia. </a:t>
            </a:r>
          </a:p>
          <a:p>
            <a:r>
              <a:rPr lang="pl-PL" dirty="0"/>
              <a:t>Ze względu na częste zachowanie agresywne chory może stanowić również bezpośrednie zagrożenie dla ratowników medycznych </a:t>
            </a:r>
          </a:p>
        </p:txBody>
      </p:sp>
    </p:spTree>
    <p:extLst>
      <p:ext uri="{BB962C8B-B14F-4D97-AF65-F5344CB8AC3E}">
        <p14:creationId xmlns:p14="http://schemas.microsoft.com/office/powerpoint/2010/main" val="68703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C531F0-901F-4218-A2CD-897B69B75E4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F969E565-B6C0-46BB-BF38-301B025143C7}"/>
              </a:ext>
            </a:extLst>
          </p:cNvPr>
          <p:cNvSpPr>
            <a:spLocks noGrp="1"/>
          </p:cNvSpPr>
          <p:nvPr>
            <p:ph idx="1"/>
          </p:nvPr>
        </p:nvSpPr>
        <p:spPr/>
        <p:txBody>
          <a:bodyPr>
            <a:normAutofit fontScale="55000" lnSpcReduction="20000"/>
          </a:bodyPr>
          <a:lstStyle/>
          <a:p>
            <a:r>
              <a:rPr lang="pl-PL" sz="2900" dirty="0">
                <a:solidFill>
                  <a:srgbClr val="FF0000"/>
                </a:solidFill>
              </a:rPr>
              <a:t>Przy dużym prawdopodobieństwie ostrego zatrucia wskazane jest natychmiastowe usunięcie trucizny z powierzchni ciała i oczu oraz ewentualnie z górnego odcinka przewodu pokarmowego. </a:t>
            </a:r>
          </a:p>
          <a:p>
            <a:r>
              <a:rPr lang="pl-PL" sz="2900" dirty="0"/>
              <a:t>Częstym problemem klinicznym związanym z ostrym zatruciem jest ostra niewydolność oddechowa. </a:t>
            </a:r>
          </a:p>
          <a:p>
            <a:r>
              <a:rPr lang="pl-PL" sz="2900" dirty="0"/>
              <a:t>Szczególną uwagę należy zwrócić na pacjentów z głębokimi zaburzeniami świadomości, u których doszło do zniesienia odruchów obronnych. </a:t>
            </a:r>
          </a:p>
          <a:p>
            <a:r>
              <a:rPr lang="pl-PL" sz="2900" dirty="0"/>
              <a:t>Chorzy zatruci substancjami działającymi depresyjnie na ośrodek oddechowy mogą mieć zmniejszoną liczbę oraz głębokość oddechów. </a:t>
            </a:r>
          </a:p>
          <a:p>
            <a:r>
              <a:rPr lang="pl-PL" sz="2900" dirty="0"/>
              <a:t>Natomiast zatrucia takimi związkami jak metanol, glikol etylenowy bądź salicylany przebiegają z kwasicą metaboliczną i wywołują oddech </a:t>
            </a:r>
            <a:r>
              <a:rPr lang="pl-PL" sz="2900" dirty="0" err="1"/>
              <a:t>Kussmaula</a:t>
            </a:r>
            <a:r>
              <a:rPr lang="pl-PL" sz="2900" dirty="0"/>
              <a:t> (głęboki, przyspieszony oddech) jako wyraz kompensacji zaburzeń równowagi kwasowo-zasadowej. </a:t>
            </a:r>
          </a:p>
          <a:p>
            <a:endParaRPr lang="pl-PL" dirty="0"/>
          </a:p>
          <a:p>
            <a:pPr marL="0" indent="0" algn="ctr">
              <a:buNone/>
            </a:pPr>
            <a:r>
              <a:rPr lang="pl-PL" sz="4500" dirty="0">
                <a:solidFill>
                  <a:schemeClr val="accent1"/>
                </a:solidFill>
              </a:rPr>
              <a:t>W każdym przypadku zatrucia przebiegającego z ostrą niewydolnością oddechową należy odpowiednio zabezpieczyć drożność dróg oddechowych, wykorzystując do tego celu odpowiednie przyrządy. Powinno się również zwracać uwagę na wysiłek oddechowy, obecność stridoru (świstu krtaniowego), nadmiernej ilości wydzieliny oraz wymiocin.</a:t>
            </a:r>
          </a:p>
        </p:txBody>
      </p:sp>
    </p:spTree>
    <p:extLst>
      <p:ext uri="{BB962C8B-B14F-4D97-AF65-F5344CB8AC3E}">
        <p14:creationId xmlns:p14="http://schemas.microsoft.com/office/powerpoint/2010/main" val="99307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CA72F-76F3-4837-80B4-019492B5BAC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A6F8872-D094-4F77-BD9F-DDCF12BEFF7D}"/>
              </a:ext>
            </a:extLst>
          </p:cNvPr>
          <p:cNvSpPr>
            <a:spLocks noGrp="1"/>
          </p:cNvSpPr>
          <p:nvPr>
            <p:ph idx="1"/>
          </p:nvPr>
        </p:nvSpPr>
        <p:spPr/>
        <p:txBody>
          <a:bodyPr/>
          <a:lstStyle/>
          <a:p>
            <a:r>
              <a:rPr lang="pl-PL" dirty="0"/>
              <a:t>Wiele przypadków zatruć wiąże się także z zaburzeniem pracy układu krążenia. </a:t>
            </a:r>
          </a:p>
          <a:p>
            <a:r>
              <a:rPr lang="pl-PL" dirty="0"/>
              <a:t>Często obserwowanym problemem klinicznym jest:</a:t>
            </a:r>
          </a:p>
          <a:p>
            <a:pPr marL="0" indent="0">
              <a:buNone/>
            </a:pPr>
            <a:r>
              <a:rPr lang="pl-PL" sz="3600" dirty="0">
                <a:solidFill>
                  <a:schemeClr val="accent1"/>
                </a:solidFill>
              </a:rPr>
              <a:t>hipotensja oraz narastająca kwasica. </a:t>
            </a:r>
            <a:endParaRPr lang="pl-PL" dirty="0">
              <a:solidFill>
                <a:schemeClr val="accent1"/>
              </a:solidFill>
            </a:endParaRPr>
          </a:p>
          <a:p>
            <a:r>
              <a:rPr lang="pl-PL" dirty="0"/>
              <a:t>Z tego względu niezbędna jest szybka resuscytacja płynowa, a w przypadku braku właściwej reakcji rozpoczęcie stabilizacji krążenia za pomocą </a:t>
            </a:r>
            <a:r>
              <a:rPr lang="pl-PL" dirty="0">
                <a:solidFill>
                  <a:schemeClr val="accent1"/>
                </a:solidFill>
              </a:rPr>
              <a:t>amin </a:t>
            </a:r>
            <a:r>
              <a:rPr lang="pl-PL" dirty="0" err="1">
                <a:solidFill>
                  <a:schemeClr val="accent1"/>
                </a:solidFill>
              </a:rPr>
              <a:t>presyjnych</a:t>
            </a:r>
            <a:r>
              <a:rPr lang="pl-PL" dirty="0">
                <a:solidFill>
                  <a:schemeClr val="accent1"/>
                </a:solidFill>
              </a:rPr>
              <a:t>.</a:t>
            </a:r>
          </a:p>
        </p:txBody>
      </p:sp>
    </p:spTree>
    <p:extLst>
      <p:ext uri="{BB962C8B-B14F-4D97-AF65-F5344CB8AC3E}">
        <p14:creationId xmlns:p14="http://schemas.microsoft.com/office/powerpoint/2010/main" val="2028928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21BE22-B753-4AFD-A4EA-DD34804499C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44FD57B-9479-4B49-BAA1-8FA2B9ADDCA4}"/>
              </a:ext>
            </a:extLst>
          </p:cNvPr>
          <p:cNvSpPr>
            <a:spLocks noGrp="1"/>
          </p:cNvSpPr>
          <p:nvPr>
            <p:ph idx="1"/>
          </p:nvPr>
        </p:nvSpPr>
        <p:spPr/>
        <p:txBody>
          <a:bodyPr/>
          <a:lstStyle/>
          <a:p>
            <a:r>
              <a:rPr lang="pl-PL" dirty="0"/>
              <a:t>W trakcie transportu do szpitala chory powinien być monitorowany w zakresie częstości oddechów, akcji serca, ciśnienia tętniczego, saturacji krwi oraz świadomości. </a:t>
            </a:r>
          </a:p>
          <a:p>
            <a:r>
              <a:rPr lang="pl-PL" dirty="0"/>
              <a:t>Pacjenci pobudzeni psychoruchowo często wymagają odpowiedniej sedacji farmakologicznej z użyciem zazwyczaj </a:t>
            </a:r>
            <a:r>
              <a:rPr lang="pl-PL" dirty="0" err="1"/>
              <a:t>benzodiazepin</a:t>
            </a:r>
            <a:r>
              <a:rPr lang="pl-PL" dirty="0"/>
              <a:t>. </a:t>
            </a:r>
          </a:p>
          <a:p>
            <a:r>
              <a:rPr lang="pl-PL" dirty="0"/>
              <a:t>Należy mieć na uwadze to, iż każde ostre zatrucie jest stanem zagrożenia życia, dlatego ratownik medyczny powinien być przygotowany na możliwe pogorszenie się stanu klinicznego.</a:t>
            </a:r>
          </a:p>
        </p:txBody>
      </p:sp>
    </p:spTree>
    <p:extLst>
      <p:ext uri="{BB962C8B-B14F-4D97-AF65-F5344CB8AC3E}">
        <p14:creationId xmlns:p14="http://schemas.microsoft.com/office/powerpoint/2010/main" val="222318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3D1DBDF-E505-4429-9932-0BA57EB457B1}"/>
              </a:ext>
            </a:extLst>
          </p:cNvPr>
          <p:cNvSpPr>
            <a:spLocks noGrp="1"/>
          </p:cNvSpPr>
          <p:nvPr>
            <p:ph type="title"/>
          </p:nvPr>
        </p:nvSpPr>
        <p:spPr>
          <a:xfrm>
            <a:off x="1136397" y="502020"/>
            <a:ext cx="5323715" cy="1642970"/>
          </a:xfrm>
        </p:spPr>
        <p:txBody>
          <a:bodyPr anchor="b">
            <a:normAutofit/>
          </a:bodyPr>
          <a:lstStyle/>
          <a:p>
            <a:r>
              <a:rPr lang="pl-PL" sz="4000" dirty="0"/>
              <a:t>Dekontaminacja przewodu pokarmowego</a:t>
            </a:r>
          </a:p>
        </p:txBody>
      </p:sp>
      <p:sp>
        <p:nvSpPr>
          <p:cNvPr id="3" name="Symbol zastępczy zawartości 2">
            <a:extLst>
              <a:ext uri="{FF2B5EF4-FFF2-40B4-BE49-F238E27FC236}">
                <a16:creationId xmlns:a16="http://schemas.microsoft.com/office/drawing/2014/main" id="{6424E9FF-B581-48FC-8114-CBBF572FE72A}"/>
              </a:ext>
            </a:extLst>
          </p:cNvPr>
          <p:cNvSpPr>
            <a:spLocks noGrp="1"/>
          </p:cNvSpPr>
          <p:nvPr>
            <p:ph idx="1"/>
          </p:nvPr>
        </p:nvSpPr>
        <p:spPr>
          <a:xfrm>
            <a:off x="1144923" y="2405894"/>
            <a:ext cx="5315189" cy="3535083"/>
          </a:xfrm>
        </p:spPr>
        <p:txBody>
          <a:bodyPr anchor="t">
            <a:normAutofit fontScale="92500" lnSpcReduction="10000"/>
          </a:bodyPr>
          <a:lstStyle/>
          <a:p>
            <a:pPr marL="0" indent="0" algn="ctr">
              <a:buNone/>
            </a:pPr>
            <a:r>
              <a:rPr lang="pl-PL" sz="3600" b="0" i="0" dirty="0">
                <a:effectLst/>
                <a:latin typeface="Times New Roman" panose="02020603050405020304" pitchFamily="18" charset="0"/>
                <a:cs typeface="Times New Roman" panose="02020603050405020304" pitchFamily="18" charset="0"/>
              </a:rPr>
              <a:t>Płukanie żołądka przeprowadza się w przypadkach zatrucia drogą pokarmową w celu usunięcia substancji toksycznej z żołądka zanim przedostanie się ona przez odźwiernik do jelita cienkiego.</a:t>
            </a:r>
            <a:endParaRPr lang="pl-PL" sz="3600" dirty="0">
              <a:latin typeface="Times New Roman" panose="02020603050405020304" pitchFamily="18" charset="0"/>
              <a:cs typeface="Times New Roman" panose="02020603050405020304" pitchFamily="18" charset="0"/>
            </a:endParaRPr>
          </a:p>
        </p:txBody>
      </p:sp>
      <p:sp>
        <p:nvSpPr>
          <p:cNvPr id="73" name="Rectangle 7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Zgłębnikowanie żołądka - Zdrowie i Medycyna">
            <a:extLst>
              <a:ext uri="{FF2B5EF4-FFF2-40B4-BE49-F238E27FC236}">
                <a16:creationId xmlns:a16="http://schemas.microsoft.com/office/drawing/2014/main" id="{DBD4652D-8C28-4124-A137-C9D6A6C991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60767" y="909081"/>
            <a:ext cx="3600929" cy="5071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207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936D3C-35BB-49AA-83C0-197DE31EE24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2CCAC1E-5F21-4752-9F43-5C0343A69328}"/>
              </a:ext>
            </a:extLst>
          </p:cNvPr>
          <p:cNvSpPr>
            <a:spLocks noGrp="1"/>
          </p:cNvSpPr>
          <p:nvPr>
            <p:ph idx="1"/>
          </p:nvPr>
        </p:nvSpPr>
        <p:spPr/>
        <p:txBody>
          <a:bodyPr>
            <a:normAutofit fontScale="85000" lnSpcReduction="10000"/>
          </a:bodyPr>
          <a:lstStyle/>
          <a:p>
            <a:r>
              <a:rPr lang="pl-PL" dirty="0"/>
              <a:t>Płukanie żołądka wykonuje się poprzez wprowadzenie rurki do żołądka i przepłukiwanie żołądka wodą, solą fizjologiczną lub 0,45% NaCl w celu usunięcia niewchłoniętej trucizny. </a:t>
            </a:r>
          </a:p>
          <a:p>
            <a:r>
              <a:rPr lang="pl-PL" dirty="0"/>
              <a:t>Procedurę tę należy wykonać tak szybko jak to możliwe, jeśli tylko funkcje życiowe są wystarczające. </a:t>
            </a:r>
          </a:p>
          <a:p>
            <a:r>
              <a:rPr lang="pl-PL" dirty="0"/>
              <a:t>Przeciwwskazania do tego postępowania są ogólnie takie same jak w przypadku prowokowania wymiotów; istnieje także dodatkowe możliwe powikłanie w postaci mechanicznego uszkodzenia gardła, przełyku i żołądka.</a:t>
            </a:r>
          </a:p>
          <a:p>
            <a:pPr algn="l">
              <a:buFont typeface="Arial" panose="020B0604020202020204" pitchFamily="34" charset="0"/>
              <a:buChar char="•"/>
            </a:pPr>
            <a:r>
              <a:rPr lang="pl-PL" b="1" i="0" dirty="0">
                <a:solidFill>
                  <a:schemeClr val="accent1"/>
                </a:solidFill>
                <a:effectLst/>
                <a:latin typeface="Times New Roman" panose="02020603050405020304" pitchFamily="18" charset="0"/>
                <a:cs typeface="Times New Roman" panose="02020603050405020304" pitchFamily="18" charset="0"/>
              </a:rPr>
              <a:t>Przeciwwskazania do płukania żołądka</a:t>
            </a:r>
            <a:r>
              <a:rPr lang="pl-PL" b="0" i="0" dirty="0">
                <a:solidFill>
                  <a:schemeClr val="accent1"/>
                </a:solidFill>
                <a:effectLst/>
                <a:latin typeface="Times New Roman" panose="02020603050405020304" pitchFamily="18" charset="0"/>
                <a:cs typeface="Times New Roman" panose="02020603050405020304" pitchFamily="18" charset="0"/>
              </a:rPr>
              <a:t> to zatrucie substancjami żrącymi takimi jak: kwasy, zasady, odplamiacze, </a:t>
            </a:r>
            <a:r>
              <a:rPr lang="pl-PL" b="0" i="0" dirty="0" err="1">
                <a:solidFill>
                  <a:schemeClr val="accent1"/>
                </a:solidFill>
                <a:effectLst/>
                <a:latin typeface="Times New Roman" panose="02020603050405020304" pitchFamily="18" charset="0"/>
                <a:cs typeface="Times New Roman" panose="02020603050405020304" pitchFamily="18" charset="0"/>
              </a:rPr>
              <a:t>odkamieniacze</a:t>
            </a:r>
            <a:r>
              <a:rPr lang="pl-PL" b="0" i="0" dirty="0">
                <a:solidFill>
                  <a:schemeClr val="accent1"/>
                </a:solidFill>
                <a:effectLst/>
                <a:latin typeface="Times New Roman" panose="02020603050405020304" pitchFamily="18" charset="0"/>
                <a:cs typeface="Times New Roman" panose="02020603050405020304" pitchFamily="18" charset="0"/>
              </a:rPr>
              <a:t>, a także związkami ropopochodnymi: benzyna, parafina, alkohol. Badania tego nie wykonuje się również u pacjentów, u których istnieje duże ryzyko wystąpienia krwawienia z przewodu pokarmowego, chory nieprzytomny, jeśli nie wykonano intubacji.</a:t>
            </a:r>
            <a:endParaRPr lang="pl-PL"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471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361747-CDB1-4ECB-9354-9926D09CB76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33F8DFE5-C324-43D5-9F21-62CBA9CACC4B}"/>
              </a:ext>
            </a:extLst>
          </p:cNvPr>
          <p:cNvSpPr>
            <a:spLocks noGrp="1"/>
          </p:cNvSpPr>
          <p:nvPr>
            <p:ph idx="1"/>
          </p:nvPr>
        </p:nvSpPr>
        <p:spPr/>
        <p:txBody>
          <a:bodyPr>
            <a:normAutofit fontScale="92500" lnSpcReduction="10000"/>
          </a:bodyPr>
          <a:lstStyle/>
          <a:p>
            <a:r>
              <a:rPr lang="pl-PL" b="1" i="0" u="sng" dirty="0">
                <a:solidFill>
                  <a:srgbClr val="333333"/>
                </a:solidFill>
                <a:effectLst/>
                <a:latin typeface="Times New Roman" panose="02020603050405020304" pitchFamily="18" charset="0"/>
                <a:cs typeface="Times New Roman" panose="02020603050405020304" pitchFamily="18" charset="0"/>
              </a:rPr>
              <a:t>Przeciwwskazania względne</a:t>
            </a: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1) pacjenci nieprzytomni, bez odruchów obronnych chroniących górne drogi oddechowe</a:t>
            </a: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2) pacjenci pobudzeni, niewspółpracujący</a:t>
            </a: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3) zatrucie pochodnymi węglowodorów (benzyna, rozpuszczalniki) z zagrożeniem aspiracją do dróg oddechowych</a:t>
            </a: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W powyższych przypadkach płukanie żołądka można przeprowadzić po uprzedniej intubacji dotchawiczej pacjenta rurką z mankietem uszczelniającym.</a:t>
            </a: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   </a:t>
            </a:r>
            <a:r>
              <a:rPr lang="pl-PL" b="1" i="0" dirty="0">
                <a:solidFill>
                  <a:srgbClr val="333333"/>
                </a:solidFill>
                <a:effectLst/>
                <a:latin typeface="Times New Roman" panose="02020603050405020304" pitchFamily="18" charset="0"/>
                <a:cs typeface="Times New Roman" panose="02020603050405020304" pitchFamily="18" charset="0"/>
              </a:rPr>
              <a:t>Uwaga:</a:t>
            </a:r>
            <a:r>
              <a:rPr lang="pl-PL" b="0" i="0" dirty="0">
                <a:solidFill>
                  <a:srgbClr val="333333"/>
                </a:solidFill>
                <a:effectLst/>
                <a:latin typeface="Times New Roman" panose="02020603050405020304" pitchFamily="18" charset="0"/>
                <a:cs typeface="Times New Roman" panose="02020603050405020304" pitchFamily="18" charset="0"/>
              </a:rPr>
              <a:t> U chorych zgłaszających się po upływie 2–3 godzin od spożycia toksycznej ilości znanej substancji, która nie spowalnia perystaltyki, można podać alternatywnie jedną dawkę lub kilka dawek węgla aktywowanego.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57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11B6C7-43B7-4CEC-9DBC-CA7882FB35C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84F0A42-3A30-46C9-88FF-2A5D3A65635D}"/>
              </a:ext>
            </a:extLst>
          </p:cNvPr>
          <p:cNvSpPr>
            <a:spLocks noGrp="1"/>
          </p:cNvSpPr>
          <p:nvPr>
            <p:ph idx="1"/>
          </p:nvPr>
        </p:nvSpPr>
        <p:spPr/>
        <p:txBody>
          <a:bodyPr/>
          <a:lstStyle/>
          <a:p>
            <a:r>
              <a:rPr lang="pl-PL" dirty="0"/>
              <a:t>Stanowisko amerykańskich i europejskich toksykologów klinicznych (</a:t>
            </a:r>
            <a:r>
              <a:rPr lang="pl-PL" dirty="0" err="1"/>
              <a:t>Anonymous</a:t>
            </a:r>
            <a:r>
              <a:rPr lang="pl-PL" dirty="0"/>
              <a:t>, 1997) na temat stosowania płukania żołądka jest następujące: </a:t>
            </a:r>
            <a:r>
              <a:rPr lang="pl-PL" dirty="0">
                <a:solidFill>
                  <a:schemeClr val="accent1"/>
                </a:solidFill>
              </a:rPr>
              <a:t>płukanie żołądka nie powinno być stosowane rutynowo w leczeniu pacjentów, którzy ulegli zatruciu, ale powinno być zarezerwowane dla pacjentów, którzy spożyli zagrażającą życiu ilość trucizny i gdy postępowanie to można wykonać w czasie 60 minut od zatrucia.</a:t>
            </a:r>
          </a:p>
        </p:txBody>
      </p:sp>
    </p:spTree>
    <p:extLst>
      <p:ext uri="{BB962C8B-B14F-4D97-AF65-F5344CB8AC3E}">
        <p14:creationId xmlns:p14="http://schemas.microsoft.com/office/powerpoint/2010/main" val="2996574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6125FB-DED6-426E-8EC4-39D80871A1F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B0D101B-E3A4-4418-A9D3-684507BFAD95}"/>
              </a:ext>
            </a:extLst>
          </p:cNvPr>
          <p:cNvSpPr>
            <a:spLocks noGrp="1"/>
          </p:cNvSpPr>
          <p:nvPr>
            <p:ph idx="1"/>
          </p:nvPr>
        </p:nvSpPr>
        <p:spPr/>
        <p:txBody>
          <a:bodyPr>
            <a:normAutofit fontScale="92500" lnSpcReduction="10000"/>
          </a:bodyPr>
          <a:lstStyle/>
          <a:p>
            <a:r>
              <a:rPr lang="pl-PL" dirty="0"/>
              <a:t>Do wykonania płukania żołądka potrzebna jest tylko sonda i duża strzykawka. </a:t>
            </a:r>
          </a:p>
          <a:p>
            <a:r>
              <a:rPr lang="pl-PL" dirty="0"/>
              <a:t>Sonda powinna być możliwie duża, aby roztwór płuczący, jedzenie i trucizna (w postaci kapsułek, tabletek lub płynnej) mogły swobodnie wypływać, a płukanie można było szybko wykonać. </a:t>
            </a:r>
          </a:p>
          <a:p>
            <a:r>
              <a:rPr lang="pl-PL" dirty="0"/>
              <a:t>Sonda 36-F lub większa powinna być stosowana u dorosłych, natomiast u dzieci – 24-F lub większa. </a:t>
            </a:r>
          </a:p>
          <a:p>
            <a:r>
              <a:rPr lang="pl-PL" dirty="0"/>
              <a:t>Zaleca się wykonywanie płukania żołądka przez jamę ustną zamiast przez nos, gdyż można wtedy wykorzystać większą sondę. Jeżeli pacjent jest w śpiączce, ma drgawki, lub nie ma odruchów gardłowych, to należy </a:t>
            </a:r>
            <a:r>
              <a:rPr lang="pl-PL" dirty="0" err="1"/>
              <a:t>należy</a:t>
            </a:r>
            <a:r>
              <a:rPr lang="pl-PL" dirty="0"/>
              <a:t> wykonać intubację dotchawiczą w celu uniknięcia zachłyśnięcia</a:t>
            </a:r>
          </a:p>
        </p:txBody>
      </p:sp>
    </p:spTree>
    <p:extLst>
      <p:ext uri="{BB962C8B-B14F-4D97-AF65-F5344CB8AC3E}">
        <p14:creationId xmlns:p14="http://schemas.microsoft.com/office/powerpoint/2010/main" val="1966130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858889-54A5-4593-B62B-BFF2C4CB944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46C4F27-E3DB-46BD-82EA-2798B72B0EAA}"/>
              </a:ext>
            </a:extLst>
          </p:cNvPr>
          <p:cNvSpPr>
            <a:spLocks noGrp="1"/>
          </p:cNvSpPr>
          <p:nvPr>
            <p:ph idx="1"/>
          </p:nvPr>
        </p:nvSpPr>
        <p:spPr/>
        <p:txBody>
          <a:bodyPr/>
          <a:lstStyle/>
          <a:p>
            <a:r>
              <a:rPr lang="pl-PL" dirty="0"/>
              <a:t>W czasie wykonywania płukania żołądka należy ułożyć pacjenta na lewym boku ze względu na anatomiczną asymetrię żołądka, z głową zwisającą twarzą w dół z brzegu stołu zabiegowego. </a:t>
            </a:r>
          </a:p>
          <a:p>
            <a:r>
              <a:rPr lang="pl-PL" dirty="0"/>
              <a:t>Jeśli istnieje taka możliwość, powinno się podnieść dystalną część stołu. </a:t>
            </a:r>
          </a:p>
          <a:p>
            <a:r>
              <a:rPr lang="pl-PL" dirty="0"/>
              <a:t>Takie postępowanie minimalizuje ryzyko zachłyśnięcia</a:t>
            </a:r>
          </a:p>
        </p:txBody>
      </p:sp>
    </p:spTree>
    <p:extLst>
      <p:ext uri="{BB962C8B-B14F-4D97-AF65-F5344CB8AC3E}">
        <p14:creationId xmlns:p14="http://schemas.microsoft.com/office/powerpoint/2010/main" val="349158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30C769-50D2-46DF-98A0-64ACB751DE8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775090A-CEA3-4718-AB04-D00657DC9B53}"/>
              </a:ext>
            </a:extLst>
          </p:cNvPr>
          <p:cNvSpPr>
            <a:spLocks noGrp="1"/>
          </p:cNvSpPr>
          <p:nvPr>
            <p:ph idx="1"/>
          </p:nvPr>
        </p:nvSpPr>
        <p:spPr/>
        <p:txBody>
          <a:bodyPr/>
          <a:lstStyle/>
          <a:p>
            <a:pPr marL="0" indent="0" algn="ctr">
              <a:buNone/>
            </a:pPr>
            <a:endParaRPr lang="pl-PL" dirty="0"/>
          </a:p>
          <a:p>
            <a:pPr marL="0" indent="0" algn="ctr">
              <a:buNone/>
            </a:pPr>
            <a:r>
              <a:rPr lang="pl-PL" dirty="0"/>
              <a:t>Zatrucia wraz z urazami stanowią trzecią przyczynę zgonów w Polsce, są także głównym powodem śmierci wśród dzieci i młodzieży w wieku                 5-19 lat. </a:t>
            </a:r>
          </a:p>
          <a:p>
            <a:pPr marL="0" indent="0" algn="ctr">
              <a:buNone/>
            </a:pPr>
            <a:r>
              <a:rPr lang="pl-PL" dirty="0"/>
              <a:t>Większość pacjentów leczonych z powodu ostrych zatruć przyjmowana jest do szpitali za pośrednictwem Systemu Ratownictwa Medycznego.</a:t>
            </a:r>
          </a:p>
        </p:txBody>
      </p:sp>
    </p:spTree>
    <p:extLst>
      <p:ext uri="{BB962C8B-B14F-4D97-AF65-F5344CB8AC3E}">
        <p14:creationId xmlns:p14="http://schemas.microsoft.com/office/powerpoint/2010/main" val="3510587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C32382-C596-4022-9E4B-A178044F1DCA}"/>
              </a:ext>
            </a:extLst>
          </p:cNvPr>
          <p:cNvSpPr>
            <a:spLocks noGrp="1"/>
          </p:cNvSpPr>
          <p:nvPr>
            <p:ph type="title"/>
          </p:nvPr>
        </p:nvSpPr>
        <p:spPr/>
        <p:txBody>
          <a:bodyPr/>
          <a:lstStyle/>
          <a:p>
            <a:r>
              <a:rPr lang="pl-PL" b="0" i="0" dirty="0">
                <a:solidFill>
                  <a:srgbClr val="000000"/>
                </a:solidFill>
                <a:effectLst/>
                <a:latin typeface="Verdana" panose="020B0604030504040204" pitchFamily="34" charset="0"/>
              </a:rPr>
              <a:t>Wskazania</a:t>
            </a:r>
            <a:br>
              <a:rPr lang="pl-PL" b="0" i="0" dirty="0">
                <a:solidFill>
                  <a:srgbClr val="000000"/>
                </a:solidFill>
                <a:effectLst/>
                <a:latin typeface="Verdana" panose="020B0604030504040204" pitchFamily="34" charset="0"/>
              </a:rPr>
            </a:br>
            <a:endParaRPr lang="pl-PL" dirty="0"/>
          </a:p>
        </p:txBody>
      </p:sp>
      <p:sp>
        <p:nvSpPr>
          <p:cNvPr id="3" name="Symbol zastępczy zawartości 2">
            <a:extLst>
              <a:ext uri="{FF2B5EF4-FFF2-40B4-BE49-F238E27FC236}">
                <a16:creationId xmlns:a16="http://schemas.microsoft.com/office/drawing/2014/main" id="{0E8064E8-59A0-4C42-8D39-59BD1042F9A4}"/>
              </a:ext>
            </a:extLst>
          </p:cNvPr>
          <p:cNvSpPr>
            <a:spLocks noGrp="1"/>
          </p:cNvSpPr>
          <p:nvPr>
            <p:ph idx="1"/>
          </p:nvPr>
        </p:nvSpPr>
        <p:spPr/>
        <p:txBody>
          <a:bodyPr>
            <a:normAutofit fontScale="70000" lnSpcReduction="20000"/>
          </a:bodyPr>
          <a:lstStyle/>
          <a:p>
            <a:pPr marL="0" indent="0">
              <a:buNone/>
            </a:pPr>
            <a:r>
              <a:rPr lang="pl-PL" b="0" i="0" dirty="0">
                <a:solidFill>
                  <a:srgbClr val="333333"/>
                </a:solidFill>
                <a:effectLst/>
                <a:latin typeface="Times New Roman" panose="02020603050405020304" pitchFamily="18" charset="0"/>
                <a:cs typeface="Times New Roman" panose="02020603050405020304" pitchFamily="18" charset="0"/>
              </a:rPr>
              <a:t>1) spożycie substancji o znacznej toksyczności, stwarzającej zagrożenie dla życia, jeśli czas od jej spożycia nie przekroczył „złotej godziny” i można się spodziewać, że pozostaje ona nadal w żołądku</a:t>
            </a:r>
          </a:p>
          <a:p>
            <a:pPr marL="0" indent="0">
              <a:buNone/>
            </a:pP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2) spożycie dużych ilości substancji toksycznych lub leków silnie działających (trójpierścieniowe leki przeciwdepresyjne, antagoniści wapnia, ß-</a:t>
            </a:r>
            <a:r>
              <a:rPr lang="pl-PL" b="0" i="0" dirty="0" err="1">
                <a:solidFill>
                  <a:srgbClr val="333333"/>
                </a:solidFill>
                <a:effectLst/>
                <a:latin typeface="Times New Roman" panose="02020603050405020304" pitchFamily="18" charset="0"/>
                <a:cs typeface="Times New Roman" panose="02020603050405020304" pitchFamily="18" charset="0"/>
              </a:rPr>
              <a:t>blokery</a:t>
            </a:r>
            <a:r>
              <a:rPr lang="pl-PL" b="0" i="0" dirty="0">
                <a:solidFill>
                  <a:srgbClr val="333333"/>
                </a:solidFill>
                <a:effectLst/>
                <a:latin typeface="Times New Roman" panose="02020603050405020304" pitchFamily="18" charset="0"/>
                <a:cs typeface="Times New Roman" panose="02020603050405020304" pitchFamily="18" charset="0"/>
              </a:rPr>
              <a:t>, cyjanki) w nieco dłuższym przedziale czasowym*</a:t>
            </a:r>
          </a:p>
          <a:p>
            <a:pPr marL="0" indent="0">
              <a:buNone/>
            </a:pPr>
            <a:br>
              <a:rPr lang="pl-PL" dirty="0">
                <a:latin typeface="Times New Roman" panose="02020603050405020304" pitchFamily="18" charset="0"/>
                <a:cs typeface="Times New Roman" panose="02020603050405020304" pitchFamily="18" charset="0"/>
              </a:rPr>
            </a:br>
            <a:r>
              <a:rPr lang="pl-PL" b="0" i="0" dirty="0">
                <a:solidFill>
                  <a:srgbClr val="333333"/>
                </a:solidFill>
                <a:effectLst/>
                <a:latin typeface="Times New Roman" panose="02020603050405020304" pitchFamily="18" charset="0"/>
                <a:cs typeface="Times New Roman" panose="02020603050405020304" pitchFamily="18" charset="0"/>
              </a:rPr>
              <a:t>3) spożycie substancji toksycznej spowalniającej perystaltykę i opróżnianie żołądka (leki antycholinergiczne, trójpierścieniowe leki przeciwdepresyjne) w nieco dłuższym przedziale czasowym*</a:t>
            </a:r>
            <a:br>
              <a:rPr lang="pl-PL" dirty="0">
                <a:latin typeface="Times New Roman" panose="02020603050405020304" pitchFamily="18" charset="0"/>
                <a:cs typeface="Times New Roman" panose="02020603050405020304" pitchFamily="18" charset="0"/>
              </a:rPr>
            </a:br>
            <a:endParaRPr lang="pl-PL" dirty="0">
              <a:latin typeface="Times New Roman" panose="02020603050405020304" pitchFamily="18" charset="0"/>
              <a:cs typeface="Times New Roman" panose="02020603050405020304" pitchFamily="18" charset="0"/>
            </a:endParaRPr>
          </a:p>
          <a:p>
            <a:pPr marL="0" indent="0">
              <a:buNone/>
            </a:pPr>
            <a:r>
              <a:rPr lang="pl-PL" b="0" i="0" dirty="0">
                <a:solidFill>
                  <a:srgbClr val="333333"/>
                </a:solidFill>
                <a:effectLst/>
                <a:latin typeface="Times New Roman" panose="02020603050405020304" pitchFamily="18" charset="0"/>
                <a:cs typeface="Times New Roman" panose="02020603050405020304" pitchFamily="18" charset="0"/>
              </a:rPr>
              <a:t>4) spożycie toksycznej dawki leków o przedłużonym uwalnianiu i wchłanianiu – bez ścisłych ograniczeń dotyczących czasu od ich spożycia</a:t>
            </a:r>
            <a:br>
              <a:rPr lang="pl-PL" dirty="0">
                <a:latin typeface="Times New Roman" panose="02020603050405020304" pitchFamily="18" charset="0"/>
                <a:cs typeface="Times New Roman" panose="02020603050405020304" pitchFamily="18" charset="0"/>
              </a:rPr>
            </a:br>
            <a:endParaRPr lang="pl-PL" dirty="0">
              <a:latin typeface="Times New Roman" panose="02020603050405020304" pitchFamily="18" charset="0"/>
              <a:cs typeface="Times New Roman" panose="02020603050405020304" pitchFamily="18" charset="0"/>
            </a:endParaRPr>
          </a:p>
          <a:p>
            <a:pPr marL="0" indent="0">
              <a:buNone/>
            </a:pPr>
            <a:r>
              <a:rPr lang="pl-PL" b="0" i="0" dirty="0">
                <a:solidFill>
                  <a:srgbClr val="333333"/>
                </a:solidFill>
                <a:effectLst/>
                <a:latin typeface="Times New Roman" panose="02020603050405020304" pitchFamily="18" charset="0"/>
                <a:cs typeface="Times New Roman" panose="02020603050405020304" pitchFamily="18" charset="0"/>
              </a:rPr>
              <a:t>5) spożycie substancji lub leków tworzących złogi w przewodzie pokarmowym (np. salicylany, </a:t>
            </a:r>
            <a:r>
              <a:rPr lang="pl-PL" b="0" i="0" dirty="0" err="1">
                <a:solidFill>
                  <a:srgbClr val="333333"/>
                </a:solidFill>
                <a:effectLst/>
                <a:latin typeface="Times New Roman" panose="02020603050405020304" pitchFamily="18" charset="0"/>
                <a:cs typeface="Times New Roman" panose="02020603050405020304" pitchFamily="18" charset="0"/>
              </a:rPr>
              <a:t>fenotiazyny</a:t>
            </a:r>
            <a:r>
              <a:rPr lang="pl-PL" b="0" i="0" dirty="0">
                <a:solidFill>
                  <a:srgbClr val="333333"/>
                </a:solidFill>
                <a:effectLst/>
                <a:latin typeface="Times New Roman" panose="02020603050405020304" pitchFamily="18" charset="0"/>
                <a:cs typeface="Times New Roman" panose="02020603050405020304" pitchFamily="18" charset="0"/>
              </a:rPr>
              <a:t>) bez ścisłych ograniczeń dotyczących czasu od ich spożycia.</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053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8DD7E3-333A-4B9E-B307-06DB5711A03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708BF74-63CD-4B88-BA7F-3E134A8D3EE7}"/>
              </a:ext>
            </a:extLst>
          </p:cNvPr>
          <p:cNvSpPr>
            <a:spLocks noGrp="1"/>
          </p:cNvSpPr>
          <p:nvPr>
            <p:ph idx="1"/>
          </p:nvPr>
        </p:nvSpPr>
        <p:spPr/>
        <p:txBody>
          <a:bodyPr>
            <a:normAutofit fontScale="70000" lnSpcReduction="20000"/>
          </a:bodyPr>
          <a:lstStyle/>
          <a:p>
            <a:pPr marL="0" indent="0">
              <a:buNone/>
            </a:pPr>
            <a:r>
              <a:rPr lang="pl-PL" b="0" i="0" dirty="0">
                <a:solidFill>
                  <a:srgbClr val="333333"/>
                </a:solidFill>
                <a:effectLst/>
                <a:latin typeface="Verdana" panose="020B0604030504040204" pitchFamily="34" charset="0"/>
              </a:rPr>
              <a:t>Przeprowadź płukanie 0,45% roztworem NaCl (dopuszczalne jest użycie 0,9% NaCl). </a:t>
            </a:r>
          </a:p>
          <a:p>
            <a:pPr marL="0" indent="0">
              <a:buNone/>
            </a:pPr>
            <a:r>
              <a:rPr lang="pl-PL" b="0" i="0" dirty="0">
                <a:solidFill>
                  <a:srgbClr val="333333"/>
                </a:solidFill>
                <a:effectLst/>
                <a:latin typeface="Verdana" panose="020B0604030504040204" pitchFamily="34" charset="0"/>
              </a:rPr>
              <a:t>Całkowita objętość użytego do płukania płynu powinna wynosić około 50 ml/kg mc. </a:t>
            </a:r>
          </a:p>
          <a:p>
            <a:pPr marL="0" indent="0">
              <a:buNone/>
            </a:pPr>
            <a:r>
              <a:rPr lang="pl-PL" b="0" i="0" dirty="0">
                <a:solidFill>
                  <a:srgbClr val="333333"/>
                </a:solidFill>
                <a:effectLst/>
                <a:latin typeface="Verdana" panose="020B0604030504040204" pitchFamily="34" charset="0"/>
              </a:rPr>
              <a:t>Można się również kierować zasadą kontynuowania zabiegu aż do chwili uzyskania czystej treści żołądkowej, to się jednak wiąże z ryzykiem popełnienia błędu, gdyż niektóre spożyte substancje są bezbarwne. W takich przypadkach zaleca się dodanie do pierwszej porcji płynu 1 g węgla aktywowanego i kierowanie się jego zawartością w odsysanej treści.</a:t>
            </a:r>
          </a:p>
          <a:p>
            <a:pPr marL="0" indent="0">
              <a:buNone/>
            </a:pPr>
            <a:br>
              <a:rPr lang="pl-PL" dirty="0"/>
            </a:br>
            <a:r>
              <a:rPr lang="pl-PL" b="0" i="0" dirty="0">
                <a:solidFill>
                  <a:srgbClr val="333333"/>
                </a:solidFill>
                <a:effectLst/>
                <a:latin typeface="Verdana" panose="020B0604030504040204" pitchFamily="34" charset="0"/>
              </a:rPr>
              <a:t>Należy przestrzegać zasady, by temperatura płynu użytego do płukania była zbliżona do temperatury ciała. Płukanie zimnym płynem może spowodować hipotermię.</a:t>
            </a:r>
          </a:p>
          <a:p>
            <a:pPr marL="0" indent="0">
              <a:buNone/>
            </a:pPr>
            <a:br>
              <a:rPr lang="pl-PL" dirty="0"/>
            </a:br>
            <a:r>
              <a:rPr lang="pl-PL" b="0" i="0" dirty="0">
                <a:solidFill>
                  <a:srgbClr val="333333"/>
                </a:solidFill>
                <a:effectLst/>
                <a:latin typeface="Verdana" panose="020B0604030504040204" pitchFamily="34" charset="0"/>
              </a:rPr>
              <a:t>Jednorazowo podawaj małe porcje po 10 ml/kg mc., aby nie spowodować przechodzenia płynu przez odźwiernik do żołądka.</a:t>
            </a:r>
            <a:endParaRPr lang="pl-PL" dirty="0"/>
          </a:p>
        </p:txBody>
      </p:sp>
    </p:spTree>
    <p:extLst>
      <p:ext uri="{BB962C8B-B14F-4D97-AF65-F5344CB8AC3E}">
        <p14:creationId xmlns:p14="http://schemas.microsoft.com/office/powerpoint/2010/main" val="3388637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C5D4BC-4666-4FAD-9A24-609C6D40CD44}"/>
              </a:ext>
            </a:extLst>
          </p:cNvPr>
          <p:cNvSpPr>
            <a:spLocks noGrp="1"/>
          </p:cNvSpPr>
          <p:nvPr>
            <p:ph type="title"/>
          </p:nvPr>
        </p:nvSpPr>
        <p:spPr>
          <a:xfrm>
            <a:off x="3356317" y="-2019300"/>
            <a:ext cx="10515600" cy="1325563"/>
          </a:xfrm>
        </p:spPr>
        <p:txBody>
          <a:bodyPr/>
          <a:lstStyle/>
          <a:p>
            <a:endParaRPr lang="pl-PL" dirty="0"/>
          </a:p>
        </p:txBody>
      </p:sp>
      <p:sp>
        <p:nvSpPr>
          <p:cNvPr id="3" name="Symbol zastępczy zawartości 2">
            <a:extLst>
              <a:ext uri="{FF2B5EF4-FFF2-40B4-BE49-F238E27FC236}">
                <a16:creationId xmlns:a16="http://schemas.microsoft.com/office/drawing/2014/main" id="{CB56E641-ADB7-495E-A05B-D13C4C72A04C}"/>
              </a:ext>
            </a:extLst>
          </p:cNvPr>
          <p:cNvSpPr>
            <a:spLocks noGrp="1"/>
          </p:cNvSpPr>
          <p:nvPr>
            <p:ph idx="1"/>
          </p:nvPr>
        </p:nvSpPr>
        <p:spPr/>
        <p:txBody>
          <a:bodyPr/>
          <a:lstStyle/>
          <a:p>
            <a:r>
              <a:rPr lang="pl-PL" b="0" i="0" dirty="0">
                <a:solidFill>
                  <a:srgbClr val="333333"/>
                </a:solidFill>
                <a:effectLst/>
                <a:latin typeface="Verdana" panose="020B0604030504040204" pitchFamily="34" charset="0"/>
              </a:rPr>
              <a:t>Podawaj płyn dużą strzykawką lub kalibrowanym naczyniem do sondy uniesionej w górę, w razie konieczności korzystając z lejka.</a:t>
            </a:r>
          </a:p>
          <a:p>
            <a:pPr marL="0" indent="0">
              <a:buNone/>
            </a:pPr>
            <a:endParaRPr lang="pl-PL" b="0" i="0" dirty="0">
              <a:solidFill>
                <a:srgbClr val="333333"/>
              </a:solidFill>
              <a:effectLst/>
              <a:latin typeface="Verdana" panose="020B0604030504040204" pitchFamily="34" charset="0"/>
            </a:endParaRPr>
          </a:p>
          <a:p>
            <a:pPr marL="0" indent="0">
              <a:buNone/>
            </a:pPr>
            <a:r>
              <a:rPr lang="pl-PL" b="0" i="0" dirty="0">
                <a:solidFill>
                  <a:srgbClr val="333333"/>
                </a:solidFill>
                <a:effectLst/>
                <a:latin typeface="Verdana" panose="020B0604030504040204" pitchFamily="34" charset="0"/>
              </a:rPr>
              <a:t>Po podaniu płynu opuść koniec sondy poniżej poziomu żołądka i umieść w odpowiednim naczyniu, co pozwoli na zdrenowanie treści siłą ciężkości. Jeżeli płyn nie wypływa, spróbuj odciągnąć go dużą strzykawką.</a:t>
            </a:r>
            <a:endParaRPr lang="pl-PL" dirty="0"/>
          </a:p>
        </p:txBody>
      </p:sp>
      <p:pic>
        <p:nvPicPr>
          <p:cNvPr id="11268" name="Picture 4" descr="Płukanie żołądka i jelit - Procedury - Praktyka kliniczna - Pediatria -  Medycyna Praktyczna dla lekarzy">
            <a:extLst>
              <a:ext uri="{FF2B5EF4-FFF2-40B4-BE49-F238E27FC236}">
                <a16:creationId xmlns:a16="http://schemas.microsoft.com/office/drawing/2014/main" id="{56F657B0-0B94-4F3A-8405-1D2F76BFC7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2030" y="263525"/>
            <a:ext cx="2924175"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283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953B85-2B0A-4986-9BE5-8B70DF79462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2A574DB-AC1B-4D00-B0D0-3FBB33463BFC}"/>
              </a:ext>
            </a:extLst>
          </p:cNvPr>
          <p:cNvSpPr>
            <a:spLocks noGrp="1"/>
          </p:cNvSpPr>
          <p:nvPr>
            <p:ph idx="1"/>
          </p:nvPr>
        </p:nvSpPr>
        <p:spPr/>
        <p:txBody>
          <a:bodyPr/>
          <a:lstStyle/>
          <a:p>
            <a:r>
              <a:rPr lang="pl-PL" b="0" i="0" dirty="0">
                <a:solidFill>
                  <a:srgbClr val="333333"/>
                </a:solidFill>
                <a:effectLst/>
                <a:latin typeface="Verdana" panose="020B0604030504040204" pitchFamily="34" charset="0"/>
              </a:rPr>
              <a:t>Po każdym wprowadzeniu porcji płynu staraj się odzyskać tę samą objętość. Uwaga: po podaniu płynu do żołądka często występują wymioty, dlatego należy przygotować duże naczynie. W czasie płukania kilkakrotne przesuń sondę w obrębie jamy ustnej, aby przemieścić koniec sondy i odessać treść z całego żołądka.</a:t>
            </a:r>
            <a:endParaRPr lang="pl-PL" dirty="0"/>
          </a:p>
        </p:txBody>
      </p:sp>
    </p:spTree>
    <p:extLst>
      <p:ext uri="{BB962C8B-B14F-4D97-AF65-F5344CB8AC3E}">
        <p14:creationId xmlns:p14="http://schemas.microsoft.com/office/powerpoint/2010/main" val="266518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9875DB-AF89-42B1-9311-C941DCA7190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6BD9108-0EE4-440F-BB62-B9D30C804138}"/>
              </a:ext>
            </a:extLst>
          </p:cNvPr>
          <p:cNvSpPr>
            <a:spLocks noGrp="1"/>
          </p:cNvSpPr>
          <p:nvPr>
            <p:ph idx="1"/>
          </p:nvPr>
        </p:nvSpPr>
        <p:spPr/>
        <p:txBody>
          <a:bodyPr/>
          <a:lstStyle/>
          <a:p>
            <a:r>
              <a:rPr lang="pl-PL" b="0" i="0" dirty="0">
                <a:solidFill>
                  <a:srgbClr val="333333"/>
                </a:solidFill>
                <a:effectLst/>
                <a:latin typeface="Verdana" panose="020B0604030504040204" pitchFamily="34" charset="0"/>
              </a:rPr>
              <a:t>Do ostatniej porcji płynu do płukania dodaj węgiel aktywowany w ilości 0,5–1 g/kg mc. (u młodzieży i dorosłych maksymalnie 60 g). Należy sporządzić roztwór w proporcji 50 g węgla/400 ml wody destylowanej i podać 5–10 ml/kg mc.</a:t>
            </a:r>
            <a:endParaRPr lang="pl-PL" dirty="0"/>
          </a:p>
        </p:txBody>
      </p:sp>
    </p:spTree>
    <p:extLst>
      <p:ext uri="{BB962C8B-B14F-4D97-AF65-F5344CB8AC3E}">
        <p14:creationId xmlns:p14="http://schemas.microsoft.com/office/powerpoint/2010/main" val="902851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796D14-3ED9-4572-8914-B36C3F3C4E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466FB7B-A5AE-4698-B368-855E0854527B}"/>
              </a:ext>
            </a:extLst>
          </p:cNvPr>
          <p:cNvSpPr>
            <a:spLocks noGrp="1"/>
          </p:cNvSpPr>
          <p:nvPr>
            <p:ph idx="1"/>
          </p:nvPr>
        </p:nvSpPr>
        <p:spPr/>
        <p:txBody>
          <a:bodyPr/>
          <a:lstStyle/>
          <a:p>
            <a:r>
              <a:rPr lang="pl-PL" b="0" i="0" dirty="0">
                <a:solidFill>
                  <a:srgbClr val="444444"/>
                </a:solidFill>
                <a:effectLst/>
                <a:latin typeface="Open Sans" panose="020B0606030504020204" pitchFamily="34" charset="0"/>
              </a:rPr>
              <a:t>Węgiel leczniczy VP zawiera jako substancję czynną węgiel aktywny, który jest odpowiednio przygotowanym węglem o dużej zdolności adsorpcyjnej (pochłaniającej). Po podaniu doustnym wiąże różne substancje znajdujące się w przewodzie pokarmowym, w tym związki nasilające perystaltykę i przenikanie wody do światła jelita, toksyny bakteryjne, bakterie, leki, produkty gnilne, gazy jelitowe, substancje toksyczne itp. i w ten sposób uniemożliwia ich wchłonięcie z przewodu pokarmowego. Uniemożliwia także wtórne wchłanianie związków wydalonych do jelit np. z żółcią.</a:t>
            </a:r>
            <a:endParaRPr lang="pl-PL" dirty="0"/>
          </a:p>
        </p:txBody>
      </p:sp>
    </p:spTree>
    <p:extLst>
      <p:ext uri="{BB962C8B-B14F-4D97-AF65-F5344CB8AC3E}">
        <p14:creationId xmlns:p14="http://schemas.microsoft.com/office/powerpoint/2010/main" val="3940677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1DC525-6A4C-4C8E-8BCA-83438AD7038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76060C8-9659-41E1-8DFD-ADD362E5BAD4}"/>
              </a:ext>
            </a:extLst>
          </p:cNvPr>
          <p:cNvSpPr>
            <a:spLocks noGrp="1"/>
          </p:cNvSpPr>
          <p:nvPr>
            <p:ph idx="1"/>
          </p:nvPr>
        </p:nvSpPr>
        <p:spPr/>
        <p:txBody>
          <a:bodyPr/>
          <a:lstStyle/>
          <a:p>
            <a:r>
              <a:rPr lang="pl-PL" b="0" i="0" dirty="0">
                <a:solidFill>
                  <a:srgbClr val="444444"/>
                </a:solidFill>
                <a:effectLst/>
                <a:latin typeface="Open Sans" panose="020B0606030504020204" pitchFamily="34" charset="0"/>
              </a:rPr>
              <a:t>Węgiel aktywny jest najskuteczniejszym spośród środków adsorbujących- 1 g może zaadsorbować 1,8 g sublimatu, 400 mg fenolu, 800 mg morfiny, ale tylko 300 mg alkoholu etylowego. Ocenia się, że w leczeniu zatruć jest równie skuteczny jak płukanie żołądka lub wymioty, a w niektórych przypadkach nawet efektywniejszy, zwłaszcza jeśli po jego podaniu, po pewnym czasie, zostanie podany lek przeczyszczający.</a:t>
            </a:r>
            <a:br>
              <a:rPr lang="pl-PL" dirty="0"/>
            </a:br>
            <a:endParaRPr lang="pl-PL" dirty="0"/>
          </a:p>
        </p:txBody>
      </p:sp>
    </p:spTree>
    <p:extLst>
      <p:ext uri="{BB962C8B-B14F-4D97-AF65-F5344CB8AC3E}">
        <p14:creationId xmlns:p14="http://schemas.microsoft.com/office/powerpoint/2010/main" val="2365022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7847EA-7636-4B97-9447-61747D46852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CE8B7F3-556B-4D17-81C8-500E2F4EC3AC}"/>
              </a:ext>
            </a:extLst>
          </p:cNvPr>
          <p:cNvSpPr>
            <a:spLocks noGrp="1"/>
          </p:cNvSpPr>
          <p:nvPr>
            <p:ph idx="1"/>
          </p:nvPr>
        </p:nvSpPr>
        <p:spPr/>
        <p:txBody>
          <a:bodyPr/>
          <a:lstStyle/>
          <a:p>
            <a:r>
              <a:rPr lang="pl-PL" dirty="0"/>
              <a:t>Na przykład alkohole, węglowodory, metale i środki żrące nie są dobrze adsorbowane przez węgiel aktywny i dlatego nie jest on przydatny w leczeniu tych zatruć. </a:t>
            </a:r>
          </a:p>
          <a:p>
            <a:r>
              <a:rPr lang="pl-PL" dirty="0"/>
              <a:t>Skuteczność węgla aktywnego zależy także od czasu, jaki upłynął od spożycia trucizny i dawki węgla; powinno się dążyć do uzyskania stosunku dawek węgiel </a:t>
            </a:r>
            <a:r>
              <a:rPr lang="pl-PL" dirty="0" err="1"/>
              <a:t>aktywny-lek</a:t>
            </a:r>
            <a:r>
              <a:rPr lang="pl-PL" dirty="0"/>
              <a:t> przynajmniej 10:1. Węgiel aktywny może także przerwać krążenie wątrobowo-jelitowe leków i zwiększyć szybkość dyfuzji związku z organizmu do przewodu pokarmowego. </a:t>
            </a:r>
          </a:p>
        </p:txBody>
      </p:sp>
    </p:spTree>
    <p:extLst>
      <p:ext uri="{BB962C8B-B14F-4D97-AF65-F5344CB8AC3E}">
        <p14:creationId xmlns:p14="http://schemas.microsoft.com/office/powerpoint/2010/main" val="3720726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08A6DF-56AA-4470-8376-DAEFD7AFCA9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467F997-DDE1-44AF-93DF-6F80ADAD9950}"/>
              </a:ext>
            </a:extLst>
          </p:cNvPr>
          <p:cNvSpPr>
            <a:spLocks noGrp="1"/>
          </p:cNvSpPr>
          <p:nvPr>
            <p:ph idx="1"/>
          </p:nvPr>
        </p:nvSpPr>
        <p:spPr/>
        <p:txBody>
          <a:bodyPr/>
          <a:lstStyle/>
          <a:p>
            <a:r>
              <a:rPr lang="pl-PL" dirty="0"/>
              <a:t>Węgiel aktywny zwykle przygotowuje się jako mieszaninę przynajmniej 50 g (około 10 czubatych łyżek stołowych) w szklance wody. Następnie mieszaninę podaje się doustnie lub przez sondę żołądkową.</a:t>
            </a:r>
          </a:p>
        </p:txBody>
      </p:sp>
    </p:spTree>
    <p:extLst>
      <p:ext uri="{BB962C8B-B14F-4D97-AF65-F5344CB8AC3E}">
        <p14:creationId xmlns:p14="http://schemas.microsoft.com/office/powerpoint/2010/main" val="2039512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8069C6-8F0B-4367-B409-ECE2D1DBE855}"/>
              </a:ext>
            </a:extLst>
          </p:cNvPr>
          <p:cNvSpPr>
            <a:spLocks noGrp="1"/>
          </p:cNvSpPr>
          <p:nvPr>
            <p:ph type="title"/>
          </p:nvPr>
        </p:nvSpPr>
        <p:spPr/>
        <p:txBody>
          <a:bodyPr/>
          <a:lstStyle/>
          <a:p>
            <a:r>
              <a:rPr lang="pl-PL" dirty="0" err="1"/>
              <a:t>Toksydromy</a:t>
            </a:r>
            <a:endParaRPr lang="pl-PL" dirty="0"/>
          </a:p>
        </p:txBody>
      </p:sp>
      <p:sp>
        <p:nvSpPr>
          <p:cNvPr id="3" name="Symbol zastępczy zawartości 2">
            <a:extLst>
              <a:ext uri="{FF2B5EF4-FFF2-40B4-BE49-F238E27FC236}">
                <a16:creationId xmlns:a16="http://schemas.microsoft.com/office/drawing/2014/main" id="{2CFE2D0E-C484-41BA-99D3-936B2A8F2954}"/>
              </a:ext>
            </a:extLst>
          </p:cNvPr>
          <p:cNvSpPr>
            <a:spLocks noGrp="1"/>
          </p:cNvSpPr>
          <p:nvPr>
            <p:ph idx="1"/>
          </p:nvPr>
        </p:nvSpPr>
        <p:spPr/>
        <p:txBody>
          <a:bodyPr/>
          <a:lstStyle/>
          <a:p>
            <a:r>
              <a:rPr lang="pl-PL" dirty="0" err="1"/>
              <a:t>Toksydrom</a:t>
            </a:r>
            <a:r>
              <a:rPr lang="pl-PL" dirty="0"/>
              <a:t> to zespół objawów klinicznych charakterystycznych dla zatrucia określoną grupą toksyn. </a:t>
            </a:r>
          </a:p>
          <a:p>
            <a:r>
              <a:rPr lang="pl-PL" dirty="0"/>
              <a:t>Rozpoznanie danego </a:t>
            </a:r>
            <a:r>
              <a:rPr lang="pl-PL" dirty="0" err="1"/>
              <a:t>toksydromu</a:t>
            </a:r>
            <a:r>
              <a:rPr lang="pl-PL" dirty="0"/>
              <a:t> pomaga nie tylko w diagnostyce, ale także w zastosowaniu odpowiedniego leczenia, w tym między innymi użyciu odtrutek. </a:t>
            </a:r>
          </a:p>
          <a:p>
            <a:r>
              <a:rPr lang="pl-PL" dirty="0" err="1"/>
              <a:t>Toksydromy</a:t>
            </a:r>
            <a:r>
              <a:rPr lang="pl-PL" dirty="0"/>
              <a:t> można podzielić na opioidowe, </a:t>
            </a:r>
            <a:r>
              <a:rPr lang="pl-PL" dirty="0" err="1"/>
              <a:t>sympatomimetyczne</a:t>
            </a:r>
            <a:r>
              <a:rPr lang="pl-PL" dirty="0"/>
              <a:t>, cholinergiczne i antycholinergiczne.</a:t>
            </a:r>
          </a:p>
        </p:txBody>
      </p:sp>
    </p:spTree>
    <p:extLst>
      <p:ext uri="{BB962C8B-B14F-4D97-AF65-F5344CB8AC3E}">
        <p14:creationId xmlns:p14="http://schemas.microsoft.com/office/powerpoint/2010/main" val="332653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1028" name="Picture 4" descr="Slajd 1">
            <a:extLst>
              <a:ext uri="{FF2B5EF4-FFF2-40B4-BE49-F238E27FC236}">
                <a16:creationId xmlns:a16="http://schemas.microsoft.com/office/drawing/2014/main" id="{3AA71CB7-1994-4492-B656-B4ED6F41C8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0885" y="320040"/>
            <a:ext cx="11387182" cy="4305291"/>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4577F0AC-65E4-4F9A-8CFA-6F4D156F2BAB}"/>
              </a:ext>
            </a:extLst>
          </p:cNvPr>
          <p:cNvSpPr>
            <a:spLocks noGrp="1"/>
          </p:cNvSpPr>
          <p:nvPr>
            <p:ph type="title"/>
          </p:nvPr>
        </p:nvSpPr>
        <p:spPr>
          <a:xfrm>
            <a:off x="841248" y="5010912"/>
            <a:ext cx="2889504" cy="1344168"/>
          </a:xfrm>
        </p:spPr>
        <p:txBody>
          <a:bodyPr anchor="ctr">
            <a:normAutofit/>
          </a:bodyPr>
          <a:lstStyle/>
          <a:p>
            <a:endParaRPr lang="pl-PL" sz="2600">
              <a:solidFill>
                <a:schemeClr val="bg1"/>
              </a:solidFill>
            </a:endParaRPr>
          </a:p>
        </p:txBody>
      </p:sp>
      <p:cxnSp>
        <p:nvCxnSpPr>
          <p:cNvPr id="141" name="Straight Connector 140">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E2DFADD-D7B3-4119-B8B6-86551A9C2D46}"/>
              </a:ext>
            </a:extLst>
          </p:cNvPr>
          <p:cNvSpPr>
            <a:spLocks noGrp="1"/>
          </p:cNvSpPr>
          <p:nvPr>
            <p:ph idx="1"/>
          </p:nvPr>
        </p:nvSpPr>
        <p:spPr>
          <a:xfrm>
            <a:off x="4379976" y="5010912"/>
            <a:ext cx="6976872" cy="1344168"/>
          </a:xfrm>
        </p:spPr>
        <p:txBody>
          <a:bodyPr anchor="ctr">
            <a:normAutofit/>
          </a:bodyPr>
          <a:lstStyle/>
          <a:p>
            <a:r>
              <a:rPr lang="pl-PL" sz="1700">
                <a:solidFill>
                  <a:schemeClr val="bg1"/>
                </a:solidFill>
              </a:rPr>
              <a:t>Następnie chorzy ci są leczeni na oddziałach toksykologicznych, intensywnej terapii, internistycznych lub pediatrycznych. W Polsce funkcjonuje 10 oddziałów toksykologii klinicznej, które prowadzą działalność leczniczą oraz udzielają całodobowej informacji toksykologicznej</a:t>
            </a:r>
          </a:p>
        </p:txBody>
      </p:sp>
    </p:spTree>
    <p:extLst>
      <p:ext uri="{BB962C8B-B14F-4D97-AF65-F5344CB8AC3E}">
        <p14:creationId xmlns:p14="http://schemas.microsoft.com/office/powerpoint/2010/main" val="3434478385"/>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3178A5-193A-44E4-8B92-D48F4C3AE4E5}"/>
              </a:ext>
            </a:extLst>
          </p:cNvPr>
          <p:cNvSpPr>
            <a:spLocks noGrp="1"/>
          </p:cNvSpPr>
          <p:nvPr>
            <p:ph type="title"/>
          </p:nvPr>
        </p:nvSpPr>
        <p:spPr/>
        <p:txBody>
          <a:bodyPr/>
          <a:lstStyle/>
          <a:p>
            <a:r>
              <a:rPr lang="pl-PL" dirty="0" err="1"/>
              <a:t>Tokrydrom</a:t>
            </a:r>
            <a:r>
              <a:rPr lang="pl-PL" dirty="0"/>
              <a:t> Opioidowy</a:t>
            </a:r>
          </a:p>
        </p:txBody>
      </p:sp>
      <p:sp>
        <p:nvSpPr>
          <p:cNvPr id="3" name="Symbol zastępczy zawartości 2">
            <a:extLst>
              <a:ext uri="{FF2B5EF4-FFF2-40B4-BE49-F238E27FC236}">
                <a16:creationId xmlns:a16="http://schemas.microsoft.com/office/drawing/2014/main" id="{AC6A5129-3CE3-455F-8D06-81B92E7C85B4}"/>
              </a:ext>
            </a:extLst>
          </p:cNvPr>
          <p:cNvSpPr>
            <a:spLocks noGrp="1"/>
          </p:cNvSpPr>
          <p:nvPr>
            <p:ph idx="1"/>
          </p:nvPr>
        </p:nvSpPr>
        <p:spPr/>
        <p:txBody>
          <a:bodyPr/>
          <a:lstStyle/>
          <a:p>
            <a:pPr marL="0" indent="0">
              <a:buNone/>
            </a:pPr>
            <a:r>
              <a:rPr lang="pl-PL" dirty="0" err="1"/>
              <a:t>Toksydrom</a:t>
            </a:r>
            <a:r>
              <a:rPr lang="pl-PL" dirty="0"/>
              <a:t> Opioidowy:</a:t>
            </a:r>
          </a:p>
          <a:p>
            <a:pPr marL="0" indent="0">
              <a:buNone/>
            </a:pPr>
            <a:r>
              <a:rPr lang="pl-PL" dirty="0"/>
              <a:t>Przyczyny: Morfina Heroina</a:t>
            </a:r>
          </a:p>
          <a:p>
            <a:pPr marL="0" indent="0">
              <a:buNone/>
            </a:pPr>
            <a:r>
              <a:rPr lang="pl-PL" dirty="0"/>
              <a:t>Objawy: śpiączka, szpilkowate źrenice, depresja oddechowa, bradykardia, obniżenie wrażliwości na bodźce.</a:t>
            </a:r>
          </a:p>
          <a:p>
            <a:pPr marL="0" indent="0">
              <a:buNone/>
            </a:pPr>
            <a:r>
              <a:rPr lang="pl-PL" dirty="0"/>
              <a:t>Postępowanie: </a:t>
            </a:r>
            <a:r>
              <a:rPr lang="pl-PL" dirty="0" err="1"/>
              <a:t>nalokson</a:t>
            </a:r>
            <a:r>
              <a:rPr lang="pl-PL" dirty="0"/>
              <a:t>, sztuczna wentylacja</a:t>
            </a:r>
          </a:p>
        </p:txBody>
      </p:sp>
    </p:spTree>
    <p:extLst>
      <p:ext uri="{BB962C8B-B14F-4D97-AF65-F5344CB8AC3E}">
        <p14:creationId xmlns:p14="http://schemas.microsoft.com/office/powerpoint/2010/main" val="2008533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B4119C-8890-4FD9-A438-0417ED8309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D11561D-BC68-41A7-B5F8-2F889315109A}"/>
              </a:ext>
            </a:extLst>
          </p:cNvPr>
          <p:cNvSpPr>
            <a:spLocks noGrp="1"/>
          </p:cNvSpPr>
          <p:nvPr>
            <p:ph idx="1"/>
          </p:nvPr>
        </p:nvSpPr>
        <p:spPr/>
        <p:txBody>
          <a:bodyPr/>
          <a:lstStyle/>
          <a:p>
            <a:r>
              <a:rPr lang="pl-PL" dirty="0" err="1"/>
              <a:t>Toksydrom</a:t>
            </a:r>
            <a:r>
              <a:rPr lang="pl-PL" dirty="0"/>
              <a:t> </a:t>
            </a:r>
            <a:r>
              <a:rPr lang="pl-PL" dirty="0" err="1"/>
              <a:t>Sympatykomimetyczny</a:t>
            </a:r>
            <a:r>
              <a:rPr lang="pl-PL" dirty="0"/>
              <a:t> </a:t>
            </a:r>
          </a:p>
          <a:p>
            <a:r>
              <a:rPr lang="pl-PL" dirty="0"/>
              <a:t>Przyczyny: Kokaina Amfetamina </a:t>
            </a:r>
          </a:p>
          <a:p>
            <a:r>
              <a:rPr lang="pl-PL" dirty="0"/>
              <a:t>Objawy: szerokie źrenice, tachykardia, wzmożona potliwość, hipertermia, nadciśnienie tętnicze, halucynacje, pobudzenie.</a:t>
            </a:r>
          </a:p>
          <a:p>
            <a:r>
              <a:rPr lang="pl-PL" dirty="0"/>
              <a:t>Leczenie: sedacja - </a:t>
            </a:r>
            <a:r>
              <a:rPr lang="pl-PL" dirty="0" err="1"/>
              <a:t>benzodiazepiny</a:t>
            </a:r>
            <a:r>
              <a:rPr lang="pl-PL" dirty="0"/>
              <a:t>, nawodnienie, chłodzenie fizyczne</a:t>
            </a:r>
          </a:p>
        </p:txBody>
      </p:sp>
    </p:spTree>
    <p:extLst>
      <p:ext uri="{BB962C8B-B14F-4D97-AF65-F5344CB8AC3E}">
        <p14:creationId xmlns:p14="http://schemas.microsoft.com/office/powerpoint/2010/main" val="437496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A0A65B-5279-4449-8611-B3AE5D3C162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F42E9EB-E529-4999-BC38-F483003BA724}"/>
              </a:ext>
            </a:extLst>
          </p:cNvPr>
          <p:cNvSpPr>
            <a:spLocks noGrp="1"/>
          </p:cNvSpPr>
          <p:nvPr>
            <p:ph idx="1"/>
          </p:nvPr>
        </p:nvSpPr>
        <p:spPr/>
        <p:txBody>
          <a:bodyPr>
            <a:normAutofit fontScale="92500" lnSpcReduction="20000"/>
          </a:bodyPr>
          <a:lstStyle/>
          <a:p>
            <a:r>
              <a:rPr lang="pl-PL" dirty="0" err="1"/>
              <a:t>Toksydrom</a:t>
            </a:r>
            <a:r>
              <a:rPr lang="pl-PL" dirty="0"/>
              <a:t> Cholinergiczny</a:t>
            </a:r>
          </a:p>
          <a:p>
            <a:r>
              <a:rPr lang="pl-PL" dirty="0"/>
              <a:t>Występuje przy nadmiernym pobudzeniu przywspółczulnego układu nerwowego na drodze pośredniej (podanie substancji blokujących </a:t>
            </a:r>
            <a:r>
              <a:rPr lang="pl-PL" dirty="0" err="1"/>
              <a:t>acetylocholinoesterazę</a:t>
            </a:r>
            <a:r>
              <a:rPr lang="pl-PL" dirty="0"/>
              <a:t>) lub bezpośredniej (zwiększenie ilości acetylocholiny w organizmie). Należą tutaj: </a:t>
            </a:r>
            <a:r>
              <a:rPr lang="pl-PL" dirty="0" err="1"/>
              <a:t>pilocarpina</a:t>
            </a:r>
            <a:r>
              <a:rPr lang="pl-PL" dirty="0"/>
              <a:t> (obecna w kroplach do oczu stosowanych w jaskrze), fizostygmina, składniki środków ochrony roślin.</a:t>
            </a:r>
          </a:p>
          <a:p>
            <a:r>
              <a:rPr lang="pl-PL" dirty="0"/>
              <a:t>Przyczyny: Związki fosforoorganiczne Gazy bojowe Leki na miastenię </a:t>
            </a:r>
            <a:r>
              <a:rPr lang="pl-PL" dirty="0" err="1"/>
              <a:t>gravis</a:t>
            </a:r>
            <a:r>
              <a:rPr lang="pl-PL" dirty="0"/>
              <a:t> Grzyby muskarynowe</a:t>
            </a:r>
          </a:p>
          <a:p>
            <a:r>
              <a:rPr lang="pl-PL" dirty="0"/>
              <a:t>Objawy: szpilkowate źrenice, ślinotok, łzawienie, wzmożona sekrecja oskrzelowa, wzrost perystaltyki jelit, bezwiedne oddanie moczu, potliwość, drgawki, bradykardia</a:t>
            </a:r>
          </a:p>
          <a:p>
            <a:r>
              <a:rPr lang="pl-PL" dirty="0"/>
              <a:t>Leczenie: atropina, </a:t>
            </a:r>
            <a:r>
              <a:rPr lang="pl-PL" dirty="0" err="1"/>
              <a:t>pralidoksym</a:t>
            </a:r>
            <a:r>
              <a:rPr lang="pl-PL" dirty="0"/>
              <a:t> lub </a:t>
            </a:r>
            <a:r>
              <a:rPr lang="pl-PL" dirty="0" err="1"/>
              <a:t>obidoksym</a:t>
            </a:r>
            <a:r>
              <a:rPr lang="pl-PL" dirty="0"/>
              <a:t>, wentylacja wspomagana</a:t>
            </a:r>
          </a:p>
        </p:txBody>
      </p:sp>
    </p:spTree>
    <p:extLst>
      <p:ext uri="{BB962C8B-B14F-4D97-AF65-F5344CB8AC3E}">
        <p14:creationId xmlns:p14="http://schemas.microsoft.com/office/powerpoint/2010/main" val="1454256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CAD01A-5F96-47A6-82B4-369E9B28F22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0C2E2B4-1C7B-495E-AAC9-20F3488C8123}"/>
              </a:ext>
            </a:extLst>
          </p:cNvPr>
          <p:cNvSpPr>
            <a:spLocks noGrp="1"/>
          </p:cNvSpPr>
          <p:nvPr>
            <p:ph idx="1"/>
          </p:nvPr>
        </p:nvSpPr>
        <p:spPr/>
        <p:txBody>
          <a:bodyPr/>
          <a:lstStyle/>
          <a:p>
            <a:r>
              <a:rPr lang="pl-PL" dirty="0" err="1"/>
              <a:t>Toksydrom</a:t>
            </a:r>
            <a:r>
              <a:rPr lang="pl-PL" dirty="0"/>
              <a:t> Antycholinergiczny </a:t>
            </a:r>
          </a:p>
          <a:p>
            <a:r>
              <a:rPr lang="pl-PL" dirty="0"/>
              <a:t>Przyczyny: Atropina Skopolamina</a:t>
            </a:r>
          </a:p>
          <a:p>
            <a:r>
              <a:rPr lang="pl-PL" dirty="0"/>
              <a:t>Objawy: zaburzenia świadomości, rozszerzenie źrenic, suchość skóry i błon śluzowych, zatrzymanie moczu, nadciśnienie tętnicze, hipertermia.</a:t>
            </a:r>
          </a:p>
          <a:p>
            <a:r>
              <a:rPr lang="pl-PL" dirty="0"/>
              <a:t>Leczenie: fizostygmina, </a:t>
            </a:r>
            <a:r>
              <a:rPr lang="pl-PL" dirty="0" err="1"/>
              <a:t>diazepam</a:t>
            </a:r>
            <a:r>
              <a:rPr lang="pl-PL" dirty="0"/>
              <a:t>, chłodzenie fizyczne</a:t>
            </a:r>
          </a:p>
        </p:txBody>
      </p:sp>
    </p:spTree>
    <p:extLst>
      <p:ext uri="{BB962C8B-B14F-4D97-AF65-F5344CB8AC3E}">
        <p14:creationId xmlns:p14="http://schemas.microsoft.com/office/powerpoint/2010/main" val="2019714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CFF9A-4023-44FA-9F0C-0F6D56CC6A53}"/>
              </a:ext>
            </a:extLst>
          </p:cNvPr>
          <p:cNvSpPr>
            <a:spLocks noGrp="1"/>
          </p:cNvSpPr>
          <p:nvPr>
            <p:ph type="title"/>
          </p:nvPr>
        </p:nvSpPr>
        <p:spPr/>
        <p:txBody>
          <a:bodyPr/>
          <a:lstStyle/>
          <a:p>
            <a:r>
              <a:rPr lang="pl-PL" dirty="0"/>
              <a:t>Rola odtrutek w leczeniu zatruć </a:t>
            </a:r>
          </a:p>
        </p:txBody>
      </p:sp>
      <p:sp>
        <p:nvSpPr>
          <p:cNvPr id="3" name="Symbol zastępczy zawartości 2">
            <a:extLst>
              <a:ext uri="{FF2B5EF4-FFF2-40B4-BE49-F238E27FC236}">
                <a16:creationId xmlns:a16="http://schemas.microsoft.com/office/drawing/2014/main" id="{5C2D2F46-202C-483F-B9A9-D54D420B905B}"/>
              </a:ext>
            </a:extLst>
          </p:cNvPr>
          <p:cNvSpPr>
            <a:spLocks noGrp="1"/>
          </p:cNvSpPr>
          <p:nvPr>
            <p:ph idx="1"/>
          </p:nvPr>
        </p:nvSpPr>
        <p:spPr/>
        <p:txBody>
          <a:bodyPr>
            <a:normAutofit fontScale="92500" lnSpcReduction="10000"/>
          </a:bodyPr>
          <a:lstStyle/>
          <a:p>
            <a:r>
              <a:rPr lang="pl-PL" dirty="0"/>
              <a:t>Jednym ze sposobów leczenia przyczynowego ostrych zatruć, obok dekontaminacji i przyspieszonej eliminacji jest zastosowanie odtrutek. Odtrutki zazwyczaj odgrywają rolę drugorzędną. </a:t>
            </a:r>
          </a:p>
          <a:p>
            <a:r>
              <a:rPr lang="pl-PL" dirty="0"/>
              <a:t>Występują jednak sytuacje, w których ich podanie ma istotne znaczenie w leczeniu. </a:t>
            </a:r>
          </a:p>
          <a:p>
            <a:r>
              <a:rPr lang="pl-PL" dirty="0"/>
              <a:t>Należą do nich zatrucia substancjami takimi jak cyjanki, pestycydy fosforoorganiczne, paracetamol, </a:t>
            </a:r>
            <a:r>
              <a:rPr lang="pl-PL" dirty="0" err="1"/>
              <a:t>opioidy</a:t>
            </a:r>
            <a:r>
              <a:rPr lang="pl-PL" dirty="0"/>
              <a:t>, </a:t>
            </a:r>
            <a:r>
              <a:rPr lang="pl-PL" dirty="0" err="1"/>
              <a:t>benzodiazepiny</a:t>
            </a:r>
            <a:r>
              <a:rPr lang="pl-PL" dirty="0"/>
              <a:t> oraz wczesny etap zatrucia metanolem i glikolem etylenowym. </a:t>
            </a:r>
          </a:p>
          <a:p>
            <a:r>
              <a:rPr lang="pl-PL" dirty="0"/>
              <a:t>Zespoły Ratownictwa Medycznego mają możliwość zastosowania w fazie leczenia przedszpitalnego niektórych odtrutek. Zaliczamy do nich następujące związki: atropina, </a:t>
            </a:r>
            <a:r>
              <a:rPr lang="pl-PL" dirty="0" err="1"/>
              <a:t>flumazenil</a:t>
            </a:r>
            <a:r>
              <a:rPr lang="pl-PL" dirty="0"/>
              <a:t>, </a:t>
            </a:r>
            <a:r>
              <a:rPr lang="pl-PL" dirty="0" err="1"/>
              <a:t>nalokson</a:t>
            </a:r>
            <a:r>
              <a:rPr lang="pl-PL" dirty="0"/>
              <a:t>, glukagon, chlorek wapnia, tlen medyczny.</a:t>
            </a:r>
          </a:p>
        </p:txBody>
      </p:sp>
    </p:spTree>
    <p:extLst>
      <p:ext uri="{BB962C8B-B14F-4D97-AF65-F5344CB8AC3E}">
        <p14:creationId xmlns:p14="http://schemas.microsoft.com/office/powerpoint/2010/main" val="1150460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37A849-CFA0-46B3-BBFD-BCC4A8F28B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730020C-1ABE-4CA9-9A3F-59DA51DEB83F}"/>
              </a:ext>
            </a:extLst>
          </p:cNvPr>
          <p:cNvSpPr>
            <a:spLocks noGrp="1"/>
          </p:cNvSpPr>
          <p:nvPr>
            <p:ph idx="1"/>
          </p:nvPr>
        </p:nvSpPr>
        <p:spPr/>
        <p:txBody>
          <a:bodyPr/>
          <a:lstStyle/>
          <a:p>
            <a:pPr marL="0" indent="0">
              <a:buNone/>
            </a:pPr>
            <a:r>
              <a:rPr lang="pl-PL" dirty="0"/>
              <a:t>Odtrutka: Atropina</a:t>
            </a:r>
          </a:p>
          <a:p>
            <a:r>
              <a:rPr lang="pl-PL" dirty="0"/>
              <a:t>Mechanizm działania odtrutki:  Antagonista receptorów cholinergicznych.</a:t>
            </a:r>
          </a:p>
          <a:p>
            <a:r>
              <a:rPr lang="pl-PL" dirty="0"/>
              <a:t>Trucizna: Związki fosforoorganiczne Karbaminiany Grzyby muskarynowe Leki </a:t>
            </a:r>
            <a:r>
              <a:rPr lang="pl-PL" dirty="0" err="1"/>
              <a:t>cholinomimetyczne</a:t>
            </a:r>
            <a:endParaRPr lang="pl-PL" dirty="0"/>
          </a:p>
          <a:p>
            <a:r>
              <a:rPr lang="pl-PL" dirty="0"/>
              <a:t>Leczenie: 1-2 mg iv co 10-20 minut aż do uzyskania objawów </a:t>
            </a:r>
            <a:r>
              <a:rPr lang="pl-PL" dirty="0" err="1"/>
              <a:t>atropinizacji</a:t>
            </a:r>
            <a:r>
              <a:rPr lang="pl-PL" dirty="0"/>
              <a:t> (szerokie źrenice, sucha skóra, tachykardia, zmniejszona hipersekrecja oskrzelowa)</a:t>
            </a:r>
          </a:p>
        </p:txBody>
      </p:sp>
    </p:spTree>
    <p:extLst>
      <p:ext uri="{BB962C8B-B14F-4D97-AF65-F5344CB8AC3E}">
        <p14:creationId xmlns:p14="http://schemas.microsoft.com/office/powerpoint/2010/main" val="3608881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892915-FC89-4883-8554-CF39FB80E85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273DC1A-1B5D-4A16-BBF7-3758631A0B18}"/>
              </a:ext>
            </a:extLst>
          </p:cNvPr>
          <p:cNvSpPr>
            <a:spLocks noGrp="1"/>
          </p:cNvSpPr>
          <p:nvPr>
            <p:ph idx="1"/>
          </p:nvPr>
        </p:nvSpPr>
        <p:spPr/>
        <p:txBody>
          <a:bodyPr/>
          <a:lstStyle/>
          <a:p>
            <a:r>
              <a:rPr lang="pl-PL" dirty="0" err="1"/>
              <a:t>Flumazenil</a:t>
            </a:r>
            <a:endParaRPr lang="pl-PL" dirty="0"/>
          </a:p>
          <a:p>
            <a:r>
              <a:rPr lang="pl-PL" dirty="0"/>
              <a:t>Mechanizm działania odtrutki: Antagonista receptorów </a:t>
            </a:r>
            <a:r>
              <a:rPr lang="pl-PL" dirty="0" err="1"/>
              <a:t>benzodiazepinowych</a:t>
            </a:r>
            <a:endParaRPr lang="pl-PL" dirty="0"/>
          </a:p>
          <a:p>
            <a:r>
              <a:rPr lang="pl-PL" dirty="0"/>
              <a:t>Trucizna: </a:t>
            </a:r>
            <a:r>
              <a:rPr lang="pl-PL" dirty="0" err="1"/>
              <a:t>Benzodiazepiny</a:t>
            </a:r>
            <a:endParaRPr lang="pl-PL" dirty="0"/>
          </a:p>
          <a:p>
            <a:r>
              <a:rPr lang="pl-PL" dirty="0"/>
              <a:t>Dawkowanie: 0.2 mg początkowo co 20 minut do max 5mg</a:t>
            </a:r>
          </a:p>
        </p:txBody>
      </p:sp>
    </p:spTree>
    <p:extLst>
      <p:ext uri="{BB962C8B-B14F-4D97-AF65-F5344CB8AC3E}">
        <p14:creationId xmlns:p14="http://schemas.microsoft.com/office/powerpoint/2010/main" val="2400589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3664B1-042D-4ED5-88BA-C03750C8BD3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9525D5D-CECA-420B-A8D1-F07C4BB64C13}"/>
              </a:ext>
            </a:extLst>
          </p:cNvPr>
          <p:cNvSpPr>
            <a:spLocks noGrp="1"/>
          </p:cNvSpPr>
          <p:nvPr>
            <p:ph idx="1"/>
          </p:nvPr>
        </p:nvSpPr>
        <p:spPr/>
        <p:txBody>
          <a:bodyPr/>
          <a:lstStyle/>
          <a:p>
            <a:r>
              <a:rPr lang="pl-PL" dirty="0" err="1"/>
              <a:t>Nalokson</a:t>
            </a:r>
            <a:endParaRPr lang="pl-PL" dirty="0"/>
          </a:p>
          <a:p>
            <a:r>
              <a:rPr lang="pl-PL" dirty="0"/>
              <a:t>Mechanizm działania odtrutki: Antagonista receptorów opioidowych </a:t>
            </a:r>
          </a:p>
          <a:p>
            <a:r>
              <a:rPr lang="pl-PL" dirty="0"/>
              <a:t>Trucizna: </a:t>
            </a:r>
            <a:r>
              <a:rPr lang="pl-PL" dirty="0" err="1"/>
              <a:t>Opioidy</a:t>
            </a:r>
            <a:endParaRPr lang="pl-PL" dirty="0"/>
          </a:p>
          <a:p>
            <a:r>
              <a:rPr lang="pl-PL" dirty="0"/>
              <a:t>Leczenie: 0.4 – 2 mg, powtarzać co 2 minuty gdy obserwuje się poprawę stanu klinicznego do max 10mg</a:t>
            </a:r>
          </a:p>
        </p:txBody>
      </p:sp>
    </p:spTree>
    <p:extLst>
      <p:ext uri="{BB962C8B-B14F-4D97-AF65-F5344CB8AC3E}">
        <p14:creationId xmlns:p14="http://schemas.microsoft.com/office/powerpoint/2010/main" val="3462925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78B814-6DCE-4621-803B-CDFF2E272F7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1842C80-D9B4-4455-88F3-F1A963B6ADAF}"/>
              </a:ext>
            </a:extLst>
          </p:cNvPr>
          <p:cNvSpPr>
            <a:spLocks noGrp="1"/>
          </p:cNvSpPr>
          <p:nvPr>
            <p:ph idx="1"/>
          </p:nvPr>
        </p:nvSpPr>
        <p:spPr/>
        <p:txBody>
          <a:bodyPr/>
          <a:lstStyle/>
          <a:p>
            <a:r>
              <a:rPr lang="pl-PL" dirty="0"/>
              <a:t>Glukagon</a:t>
            </a:r>
          </a:p>
          <a:p>
            <a:r>
              <a:rPr lang="pl-PL" dirty="0"/>
              <a:t>Mechanizm działania odtrutki: Wzrost stężenia amin </a:t>
            </a:r>
            <a:r>
              <a:rPr lang="pl-PL" dirty="0" err="1"/>
              <a:t>katecholowych</a:t>
            </a:r>
            <a:endParaRPr lang="pl-PL" dirty="0"/>
          </a:p>
          <a:p>
            <a:r>
              <a:rPr lang="pl-PL" dirty="0"/>
              <a:t>Trucizna: </a:t>
            </a:r>
            <a:r>
              <a:rPr lang="el-GR" dirty="0"/>
              <a:t>β-</a:t>
            </a:r>
            <a:r>
              <a:rPr lang="pl-PL" dirty="0" err="1"/>
              <a:t>blokery</a:t>
            </a:r>
            <a:r>
              <a:rPr lang="pl-PL" dirty="0"/>
              <a:t> </a:t>
            </a:r>
            <a:r>
              <a:rPr lang="pl-PL" dirty="0" err="1"/>
              <a:t>Blokery</a:t>
            </a:r>
            <a:r>
              <a:rPr lang="pl-PL" dirty="0"/>
              <a:t> kanału wapniowego</a:t>
            </a:r>
          </a:p>
          <a:p>
            <a:r>
              <a:rPr lang="pl-PL" dirty="0"/>
              <a:t>Leczenie: 5- 10 mg iv </a:t>
            </a:r>
          </a:p>
        </p:txBody>
      </p:sp>
    </p:spTree>
    <p:extLst>
      <p:ext uri="{BB962C8B-B14F-4D97-AF65-F5344CB8AC3E}">
        <p14:creationId xmlns:p14="http://schemas.microsoft.com/office/powerpoint/2010/main" val="3055400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86799C-1557-4AEE-84B1-1D0ED8C3A6B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129AD1-A3BE-4FFD-B9D6-70E29733C20D}"/>
              </a:ext>
            </a:extLst>
          </p:cNvPr>
          <p:cNvSpPr>
            <a:spLocks noGrp="1"/>
          </p:cNvSpPr>
          <p:nvPr>
            <p:ph idx="1"/>
          </p:nvPr>
        </p:nvSpPr>
        <p:spPr/>
        <p:txBody>
          <a:bodyPr/>
          <a:lstStyle/>
          <a:p>
            <a:r>
              <a:rPr lang="pl-PL" dirty="0"/>
              <a:t>Tlen medyczny</a:t>
            </a:r>
          </a:p>
          <a:p>
            <a:r>
              <a:rPr lang="pl-PL" dirty="0"/>
              <a:t>Odtrutka </a:t>
            </a:r>
            <a:r>
              <a:rPr lang="pl-PL" dirty="0" err="1"/>
              <a:t>nieswoisa</a:t>
            </a:r>
            <a:endParaRPr lang="pl-PL" dirty="0"/>
          </a:p>
          <a:p>
            <a:pPr marL="0" indent="0">
              <a:buNone/>
            </a:pPr>
            <a:r>
              <a:rPr lang="pl-PL" dirty="0"/>
              <a:t>Trucizna: Gazy duszące chemicznie i fizycznie</a:t>
            </a:r>
          </a:p>
          <a:p>
            <a:pPr marL="0" indent="0">
              <a:buNone/>
            </a:pPr>
            <a:r>
              <a:rPr lang="pl-PL" dirty="0"/>
              <a:t>Leczenie: 12-15 l/min 100%</a:t>
            </a:r>
          </a:p>
        </p:txBody>
      </p:sp>
    </p:spTree>
    <p:extLst>
      <p:ext uri="{BB962C8B-B14F-4D97-AF65-F5344CB8AC3E}">
        <p14:creationId xmlns:p14="http://schemas.microsoft.com/office/powerpoint/2010/main" val="299909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90AD50-81C8-42EB-B0CC-C6FC466035FB}"/>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BFE35034-8FFA-4E24-8226-61519E516284}"/>
              </a:ext>
            </a:extLst>
          </p:cNvPr>
          <p:cNvSpPr>
            <a:spLocks noGrp="1"/>
          </p:cNvSpPr>
          <p:nvPr>
            <p:ph idx="1"/>
          </p:nvPr>
        </p:nvSpPr>
        <p:spPr/>
        <p:txBody>
          <a:bodyPr>
            <a:normAutofit fontScale="92500"/>
          </a:bodyPr>
          <a:lstStyle/>
          <a:p>
            <a:r>
              <a:rPr lang="pl-PL" dirty="0"/>
              <a:t>Najczęstszymi przyczynami intoksykacji w Polsce, wymagającymi opieki medycznej są leki, alkohol, narkotyki oraz dopalacze. </a:t>
            </a:r>
          </a:p>
          <a:p>
            <a:r>
              <a:rPr lang="pl-PL" dirty="0"/>
              <a:t>Przypadki zatruć środkami chemicznymi, gazami, roślinami, jadem zwierząt czy metalami są stosunkowo rzadkie. </a:t>
            </a:r>
          </a:p>
          <a:p>
            <a:r>
              <a:rPr lang="pl-PL" dirty="0"/>
              <a:t>Zgony z przyczyn toksykologicznych obserwowane są najczęściej w wyniku intoksykacji alkoholami niespożywczymi (metanol, glikol etylenowy), opiatami (heroina, opioidowe leki przeciwbólowe), substancjami psychoaktywnymi (kokaina, amfetamina, dopalacze), tlenkiem węgla, paracetamolem, salicylanami, lekami kardiologicznymi i psychotropowymi. Śmiertelność wśród pacjentów leczonych na oddziałach toksykologicznych jest stosunkowo niewielka i nie przekracza zazwyczaj 1% przypadków</a:t>
            </a:r>
          </a:p>
        </p:txBody>
      </p:sp>
    </p:spTree>
    <p:extLst>
      <p:ext uri="{BB962C8B-B14F-4D97-AF65-F5344CB8AC3E}">
        <p14:creationId xmlns:p14="http://schemas.microsoft.com/office/powerpoint/2010/main" val="880879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054" name="Rectangle 72">
            <a:extLst>
              <a:ext uri="{FF2B5EF4-FFF2-40B4-BE49-F238E27FC236}">
                <a16:creationId xmlns:a16="http://schemas.microsoft.com/office/drawing/2014/main" id="{2032B1E8-BC40-4380-97A6-14C0320AE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5" name="Rectangle 74">
            <a:extLst>
              <a:ext uri="{FF2B5EF4-FFF2-40B4-BE49-F238E27FC236}">
                <a16:creationId xmlns:a16="http://schemas.microsoft.com/office/drawing/2014/main" id="{82BEABD9-E1ED-49C7-8734-5494C88E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C87CA49B-3C8E-499C-BFB0-329053C76D19}"/>
              </a:ext>
            </a:extLst>
          </p:cNvPr>
          <p:cNvSpPr>
            <a:spLocks noGrp="1"/>
          </p:cNvSpPr>
          <p:nvPr>
            <p:ph type="title"/>
          </p:nvPr>
        </p:nvSpPr>
        <p:spPr>
          <a:xfrm>
            <a:off x="841248" y="5010912"/>
            <a:ext cx="2889504" cy="1344168"/>
          </a:xfrm>
        </p:spPr>
        <p:txBody>
          <a:bodyPr vert="horz" lIns="91440" tIns="45720" rIns="91440" bIns="45720" rtlCol="0" anchor="ctr">
            <a:normAutofit/>
          </a:bodyPr>
          <a:lstStyle/>
          <a:p>
            <a:r>
              <a:rPr lang="en-US" sz="2600">
                <a:solidFill>
                  <a:schemeClr val="bg1"/>
                </a:solidFill>
              </a:rPr>
              <a:t>„Nalokson podany donosowo. O czym należy pamiętać.</a:t>
            </a:r>
          </a:p>
        </p:txBody>
      </p:sp>
      <p:pic>
        <p:nvPicPr>
          <p:cNvPr id="2052" name="Picture 4" descr="Urządzenie do Atomizacji Błony Śluzowej Donosowej MAD Nasal Aplikator ze  Strzykawką 3 ml.">
            <a:extLst>
              <a:ext uri="{FF2B5EF4-FFF2-40B4-BE49-F238E27FC236}">
                <a16:creationId xmlns:a16="http://schemas.microsoft.com/office/drawing/2014/main" id="{A1881EA6-388E-44AC-B085-CDC0DA7CB2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3985" y="1156536"/>
            <a:ext cx="5212080" cy="25095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rehospital blog - Ten oto psiukacz, zwany profesjonalnie MAD (Mucosal  Atomization Device) umożliwia (po nałożeniu na strzykawę) donosową podaż  leków. Nie tylko opioidy, ale i benzodizepiny, naloxon czy kwas  traneksamowy. | Facebook">
            <a:extLst>
              <a:ext uri="{FF2B5EF4-FFF2-40B4-BE49-F238E27FC236}">
                <a16:creationId xmlns:a16="http://schemas.microsoft.com/office/drawing/2014/main" id="{73102499-88E6-4711-81DC-59F929C585C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345935" y="1443742"/>
            <a:ext cx="5212080" cy="1935108"/>
          </a:xfrm>
          <a:prstGeom prst="rect">
            <a:avLst/>
          </a:prstGeom>
          <a:noFill/>
          <a:extLst>
            <a:ext uri="{909E8E84-426E-40DD-AFC4-6F175D3DCCD1}">
              <a14:hiddenFill xmlns:a14="http://schemas.microsoft.com/office/drawing/2010/main">
                <a:solidFill>
                  <a:srgbClr val="FFFFFF"/>
                </a:solidFill>
              </a14:hiddenFill>
            </a:ext>
          </a:extLst>
        </p:spPr>
      </p:pic>
      <p:cxnSp>
        <p:nvCxnSpPr>
          <p:cNvPr id="2056" name="Straight Connector 76">
            <a:extLst>
              <a:ext uri="{FF2B5EF4-FFF2-40B4-BE49-F238E27FC236}">
                <a16:creationId xmlns:a16="http://schemas.microsoft.com/office/drawing/2014/main" id="{17341211-05E5-4FDD-98B1-F551CD0EAE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9512"/>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EB2B692D-F46E-4E7E-B1C2-CFED35A64B76}"/>
              </a:ext>
            </a:extLst>
          </p:cNvPr>
          <p:cNvSpPr txBox="1"/>
          <p:nvPr/>
        </p:nvSpPr>
        <p:spPr>
          <a:xfrm>
            <a:off x="4379976" y="5010912"/>
            <a:ext cx="6976872" cy="1344168"/>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700">
                <a:solidFill>
                  <a:schemeClr val="bg1"/>
                </a:solidFill>
              </a:rPr>
              <a:t>W USA funkcjonariusze Policji wyposażeni są w Nalokson 2 mg który znajduje się w strzykawce MAD. Aplikowany jest donosowo gdzie uzyskuje się szybkie działanie leku porównywalne (jak nie szybsze) do dożylnego. Początek działania uwalnia się do 2 min. </a:t>
            </a:r>
          </a:p>
        </p:txBody>
      </p:sp>
    </p:spTree>
    <p:extLst>
      <p:ext uri="{BB962C8B-B14F-4D97-AF65-F5344CB8AC3E}">
        <p14:creationId xmlns:p14="http://schemas.microsoft.com/office/powerpoint/2010/main" val="2535765727"/>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069635-FE5C-489A-B632-0BE2708AAE1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8BB475A-58B3-44E7-9523-4BE0131F93F5}"/>
              </a:ext>
            </a:extLst>
          </p:cNvPr>
          <p:cNvSpPr>
            <a:spLocks noGrp="1"/>
          </p:cNvSpPr>
          <p:nvPr>
            <p:ph idx="1"/>
          </p:nvPr>
        </p:nvSpPr>
        <p:spPr/>
        <p:txBody>
          <a:bodyPr/>
          <a:lstStyle/>
          <a:p>
            <a:r>
              <a:rPr lang="pl-PL" dirty="0"/>
              <a:t>Zalety podania leku donosowo:</a:t>
            </a:r>
          </a:p>
          <a:p>
            <a:r>
              <a:rPr lang="pl-PL" dirty="0"/>
              <a:t>- szybkie działanie leku (błona śluzowa nosa) </a:t>
            </a:r>
          </a:p>
          <a:p>
            <a:r>
              <a:rPr lang="pl-PL" dirty="0"/>
              <a:t>- dojście przez nos na ogół zawsze jest możliwe </a:t>
            </a:r>
          </a:p>
          <a:p>
            <a:r>
              <a:rPr lang="pl-PL" dirty="0"/>
              <a:t>- brak efektu pierwszego przejścia "przez wątrobę" </a:t>
            </a:r>
          </a:p>
          <a:p>
            <a:r>
              <a:rPr lang="pl-PL" dirty="0"/>
              <a:t>Ampułkostrzykawki, MAD Należy pamiętać że lek powyżej 1 mililitra należy dawkować do obu otworów nosowych - większa powierzchnia wchłaniania i szybsze działanie</a:t>
            </a:r>
          </a:p>
        </p:txBody>
      </p:sp>
    </p:spTree>
    <p:extLst>
      <p:ext uri="{BB962C8B-B14F-4D97-AF65-F5344CB8AC3E}">
        <p14:creationId xmlns:p14="http://schemas.microsoft.com/office/powerpoint/2010/main" val="7224978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60A4B-201F-43CE-8DD4-AA79D46D644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FD19CAA-D335-404B-9394-D5EEF8F0A60C}"/>
              </a:ext>
            </a:extLst>
          </p:cNvPr>
          <p:cNvSpPr>
            <a:spLocks noGrp="1"/>
          </p:cNvSpPr>
          <p:nvPr>
            <p:ph idx="1"/>
          </p:nvPr>
        </p:nvSpPr>
        <p:spPr/>
        <p:txBody>
          <a:bodyPr/>
          <a:lstStyle/>
          <a:p>
            <a:r>
              <a:rPr lang="pl-PL" dirty="0"/>
              <a:t>Reasumując </a:t>
            </a:r>
            <a:r>
              <a:rPr lang="pl-PL" dirty="0" err="1"/>
              <a:t>Nalokson</a:t>
            </a:r>
            <a:r>
              <a:rPr lang="pl-PL" dirty="0"/>
              <a:t> podany donosowo wydaję się być najlepszą alternatywą dla Ratownika Medycznego w postępowaniu przedszpitalnym ze względu na bardzo szybki czas podania oraz wchłaniania, działania. Dawka początkowa powinna wynosić 2 mg. Należy pamiętać że lek powyżej 1 mililitra należy dawkować do obu otworów nosowych.</a:t>
            </a:r>
          </a:p>
        </p:txBody>
      </p:sp>
    </p:spTree>
    <p:extLst>
      <p:ext uri="{BB962C8B-B14F-4D97-AF65-F5344CB8AC3E}">
        <p14:creationId xmlns:p14="http://schemas.microsoft.com/office/powerpoint/2010/main" val="5679907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043DAC-E9A4-4589-B7F8-CC2AEC6C2EF9}"/>
              </a:ext>
            </a:extLst>
          </p:cNvPr>
          <p:cNvSpPr>
            <a:spLocks noGrp="1"/>
          </p:cNvSpPr>
          <p:nvPr>
            <p:ph type="title"/>
          </p:nvPr>
        </p:nvSpPr>
        <p:spPr/>
        <p:txBody>
          <a:bodyPr/>
          <a:lstStyle/>
          <a:p>
            <a:r>
              <a:rPr lang="pl-PL" dirty="0"/>
              <a:t>Złośliwy zespół neuroleptyczny</a:t>
            </a:r>
            <a:br>
              <a:rPr lang="pl-PL" dirty="0"/>
            </a:br>
            <a:r>
              <a:rPr lang="pl-PL" dirty="0"/>
              <a:t>Przedawkowanie neuroleptyków. </a:t>
            </a:r>
          </a:p>
        </p:txBody>
      </p:sp>
      <p:sp>
        <p:nvSpPr>
          <p:cNvPr id="3" name="Symbol zastępczy zawartości 2">
            <a:extLst>
              <a:ext uri="{FF2B5EF4-FFF2-40B4-BE49-F238E27FC236}">
                <a16:creationId xmlns:a16="http://schemas.microsoft.com/office/drawing/2014/main" id="{BD8EBE97-787C-41AE-ACFD-61B5E45987E3}"/>
              </a:ext>
            </a:extLst>
          </p:cNvPr>
          <p:cNvSpPr>
            <a:spLocks noGrp="1"/>
          </p:cNvSpPr>
          <p:nvPr>
            <p:ph idx="1"/>
          </p:nvPr>
        </p:nvSpPr>
        <p:spPr/>
        <p:txBody>
          <a:bodyPr>
            <a:normAutofit/>
          </a:bodyPr>
          <a:lstStyle/>
          <a:p>
            <a:r>
              <a:rPr lang="pl-PL" dirty="0"/>
              <a:t>Złośliwy zespół neuroleptyczny - występuje na skutek podania substancji działającej </a:t>
            </a:r>
            <a:r>
              <a:rPr lang="pl-PL" dirty="0" err="1"/>
              <a:t>dopaminolitycznie</a:t>
            </a:r>
            <a:r>
              <a:rPr lang="pl-PL" dirty="0"/>
              <a:t> - u około 1% pacjentów leczonych neuroleptykami (np</a:t>
            </a:r>
            <a:r>
              <a:rPr lang="pl-PL" dirty="0">
                <a:highlight>
                  <a:srgbClr val="FFFF00"/>
                </a:highlight>
              </a:rPr>
              <a:t>. </a:t>
            </a:r>
            <a:r>
              <a:rPr lang="pl-PL" dirty="0" err="1">
                <a:highlight>
                  <a:srgbClr val="FFFF00"/>
                </a:highlight>
              </a:rPr>
              <a:t>haloperydolem</a:t>
            </a:r>
            <a:r>
              <a:rPr lang="pl-PL" dirty="0">
                <a:highlight>
                  <a:srgbClr val="FFFF00"/>
                </a:highlight>
              </a:rPr>
              <a:t>- lek o silnym </a:t>
            </a:r>
            <a:r>
              <a:rPr lang="pl-PL" dirty="0" err="1">
                <a:highlight>
                  <a:srgbClr val="FFFF00"/>
                </a:highlight>
              </a:rPr>
              <a:t>przeciwpsychotycznym</a:t>
            </a:r>
            <a:r>
              <a:rPr lang="pl-PL" dirty="0">
                <a:highlight>
                  <a:srgbClr val="FFFF00"/>
                </a:highlight>
              </a:rPr>
              <a:t> i uspokajającym działaniu </a:t>
            </a:r>
            <a:r>
              <a:rPr lang="pl-PL" dirty="0"/>
              <a:t>), a także przy nagłym odstawieniu leków stosowanych do leczenia choroby Parkinsona, np. L-</a:t>
            </a:r>
            <a:r>
              <a:rPr lang="pl-PL" dirty="0" err="1"/>
              <a:t>dopy</a:t>
            </a:r>
            <a:r>
              <a:rPr lang="pl-PL" dirty="0"/>
              <a:t>. </a:t>
            </a:r>
          </a:p>
          <a:p>
            <a:pPr marL="0" indent="0">
              <a:buNone/>
            </a:pPr>
            <a:r>
              <a:rPr lang="pl-PL" dirty="0"/>
              <a:t>Śmiertelność w tym zespole wynosi obecnie od 5 do 20%.</a:t>
            </a:r>
          </a:p>
        </p:txBody>
      </p:sp>
      <p:pic>
        <p:nvPicPr>
          <p:cNvPr id="3077" name="Picture 5" descr="Haloperidol WZF - ulotka (dawkowanie, zastosowanie, interakcje) -  KtoMaLek.pl">
            <a:extLst>
              <a:ext uri="{FF2B5EF4-FFF2-40B4-BE49-F238E27FC236}">
                <a16:creationId xmlns:a16="http://schemas.microsoft.com/office/drawing/2014/main" id="{172D113F-EA0E-4E45-BC1E-5D6E0826B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3612" y="4206875"/>
            <a:ext cx="3048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59292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F3A94E-E57C-44E2-9731-89B4C8B77EBA}"/>
              </a:ext>
            </a:extLst>
          </p:cNvPr>
          <p:cNvSpPr>
            <a:spLocks noGrp="1"/>
          </p:cNvSpPr>
          <p:nvPr>
            <p:ph type="title"/>
          </p:nvPr>
        </p:nvSpPr>
        <p:spPr/>
        <p:txBody>
          <a:bodyPr/>
          <a:lstStyle/>
          <a:p>
            <a:r>
              <a:rPr lang="pl-PL" dirty="0"/>
              <a:t>Objawy kliniczne </a:t>
            </a:r>
          </a:p>
        </p:txBody>
      </p:sp>
      <p:sp>
        <p:nvSpPr>
          <p:cNvPr id="4" name="Rectangle 1">
            <a:extLst>
              <a:ext uri="{FF2B5EF4-FFF2-40B4-BE49-F238E27FC236}">
                <a16:creationId xmlns:a16="http://schemas.microsoft.com/office/drawing/2014/main" id="{D0DA1F5D-554C-47AD-AD1A-EA9CEADA67B7}"/>
              </a:ext>
            </a:extLst>
          </p:cNvPr>
          <p:cNvSpPr>
            <a:spLocks noGrp="1" noChangeArrowheads="1"/>
          </p:cNvSpPr>
          <p:nvPr>
            <p:ph idx="1"/>
          </p:nvPr>
        </p:nvSpPr>
        <p:spPr bwMode="auto">
          <a:xfrm>
            <a:off x="838199" y="1535886"/>
            <a:ext cx="9397181" cy="541686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sz="1000" b="0" i="0" u="none" strike="noStrike" cap="none" normalizeH="0" baseline="0" dirty="0">
              <a:ln>
                <a:noFill/>
              </a:ln>
              <a:solidFill>
                <a:srgbClr val="333333"/>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2000" b="0" i="0" u="none" strike="noStrike" cap="none" normalizeH="0" baseline="0" dirty="0" err="1">
                <a:ln>
                  <a:noFill/>
                </a:ln>
                <a:solidFill>
                  <a:srgbClr val="333333"/>
                </a:solidFill>
                <a:effectLst/>
                <a:latin typeface="Verdana" panose="020B0604030504040204" pitchFamily="34" charset="0"/>
              </a:rPr>
              <a:t>akineza</a:t>
            </a:r>
            <a:r>
              <a:rPr kumimoji="0" lang="pl-PL" altLang="pl-PL" sz="2000" b="0" i="0" u="none" strike="noStrike" cap="none" normalizeH="0" baseline="0" dirty="0">
                <a:ln>
                  <a:noFill/>
                </a:ln>
                <a:solidFill>
                  <a:srgbClr val="333333"/>
                </a:solidFill>
                <a:effectLst/>
                <a:latin typeface="Verdana" panose="020B0604030504040204" pitchFamily="34" charset="0"/>
              </a:rPr>
              <a:t> lub dyskinezy: sztywność mięśniowa o charakterze uogólnionym lub typu tzw. rury ołowianej lub koła zębatego, szczękościsk, toniczne skurcze mięśni twarzy, napady </a:t>
            </a:r>
            <a:r>
              <a:rPr kumimoji="0" lang="pl-PL" altLang="pl-PL" sz="2000" b="0" i="0" u="none" strike="noStrike" cap="none" normalizeH="0" baseline="0" dirty="0" err="1">
                <a:ln>
                  <a:noFill/>
                </a:ln>
                <a:solidFill>
                  <a:srgbClr val="333333"/>
                </a:solidFill>
                <a:effectLst/>
                <a:latin typeface="Verdana" panose="020B0604030504040204" pitchFamily="34" charset="0"/>
              </a:rPr>
              <a:t>spojrzeniowe</a:t>
            </a:r>
            <a:r>
              <a:rPr kumimoji="0" lang="pl-PL" altLang="pl-PL" sz="2000" b="0" i="0" u="none" strike="noStrike" cap="none" normalizeH="0" baseline="0" dirty="0">
                <a:ln>
                  <a:noFill/>
                </a:ln>
                <a:solidFill>
                  <a:srgbClr val="333333"/>
                </a:solidFill>
                <a:effectLst/>
                <a:latin typeface="Verdana" panose="020B0604030504040204" pitchFamily="34" charset="0"/>
              </a:rPr>
              <a:t>, dysfagia, </a:t>
            </a:r>
            <a:r>
              <a:rPr kumimoji="0" lang="pl-PL" altLang="pl-PL" sz="2000" b="0" i="1" u="none" strike="noStrike" cap="none" normalizeH="0" baseline="0" dirty="0" err="1">
                <a:ln>
                  <a:noFill/>
                </a:ln>
                <a:solidFill>
                  <a:srgbClr val="333333"/>
                </a:solidFill>
                <a:effectLst/>
                <a:latin typeface="Verdana" panose="020B0604030504040204" pitchFamily="34" charset="0"/>
              </a:rPr>
              <a:t>opisthotonus</a:t>
            </a:r>
            <a:r>
              <a:rPr kumimoji="0" lang="pl-PL" altLang="pl-PL" sz="2000" b="0" i="0" u="none" strike="noStrike" cap="none" normalizeH="0" baseline="0" dirty="0">
                <a:ln>
                  <a:noFill/>
                </a:ln>
                <a:solidFill>
                  <a:srgbClr val="333333"/>
                </a:solidFill>
                <a:effectLst/>
                <a:latin typeface="Verdana" panose="020B0604030504040204" pitchFamily="34" charset="0"/>
              </a:rPr>
              <a:t>, </a:t>
            </a:r>
            <a:r>
              <a:rPr kumimoji="0" lang="pl-PL" altLang="pl-PL" sz="2000" b="0" i="0" u="none" strike="noStrike" cap="none" normalizeH="0" baseline="0" dirty="0" err="1">
                <a:ln>
                  <a:noFill/>
                </a:ln>
                <a:solidFill>
                  <a:srgbClr val="333333"/>
                </a:solidFill>
                <a:effectLst/>
                <a:latin typeface="Verdana" panose="020B0604030504040204" pitchFamily="34" charset="0"/>
              </a:rPr>
              <a:t>mioklonie</a:t>
            </a:r>
            <a:r>
              <a:rPr kumimoji="0" lang="pl-PL" altLang="pl-PL" sz="2000" b="0" i="0" u="none" strike="noStrike" cap="none" normalizeH="0" baseline="0" dirty="0">
                <a:ln>
                  <a:noFill/>
                </a:ln>
                <a:solidFill>
                  <a:srgbClr val="333333"/>
                </a:solidFill>
                <a:effectLst/>
                <a:latin typeface="Verdana" panose="020B0604030504040204" pitchFamily="34" charset="0"/>
              </a:rPr>
              <a:t>, wygórowane odruchy ścięgniste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2000" b="0" i="0" u="none" strike="noStrike" cap="none" normalizeH="0" baseline="0" dirty="0">
                <a:ln>
                  <a:noFill/>
                </a:ln>
                <a:solidFill>
                  <a:srgbClr val="333333"/>
                </a:solidFill>
                <a:effectLst/>
                <a:latin typeface="Verdana" panose="020B0604030504040204" pitchFamily="34" charset="0"/>
              </a:rPr>
              <a:t>inne objawy pozapiramidowe: drżenie oraz inne ruchy mimowolne (</a:t>
            </a:r>
            <a:r>
              <a:rPr kumimoji="0" lang="pl-PL" altLang="pl-PL" sz="2000" b="0" i="0" u="none" strike="noStrike" cap="none" normalizeH="0" baseline="0" dirty="0" err="1">
                <a:ln>
                  <a:noFill/>
                </a:ln>
                <a:solidFill>
                  <a:srgbClr val="333333"/>
                </a:solidFill>
                <a:effectLst/>
                <a:latin typeface="Verdana" panose="020B0604030504040204" pitchFamily="34" charset="0"/>
              </a:rPr>
              <a:t>pląsawicze</a:t>
            </a:r>
            <a:r>
              <a:rPr kumimoji="0" lang="pl-PL" altLang="pl-PL" sz="2000" b="0" i="0" u="none" strike="noStrike" cap="none" normalizeH="0" baseline="0" dirty="0">
                <a:ln>
                  <a:noFill/>
                </a:ln>
                <a:solidFill>
                  <a:srgbClr val="333333"/>
                </a:solidFill>
                <a:effectLst/>
                <a:latin typeface="Verdana" panose="020B060403050404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2000" b="0" i="0" u="none" strike="noStrike" cap="none" normalizeH="0" baseline="0" dirty="0">
                <a:ln>
                  <a:noFill/>
                </a:ln>
                <a:solidFill>
                  <a:srgbClr val="333333"/>
                </a:solidFill>
                <a:effectLst/>
                <a:latin typeface="Verdana" panose="020B0604030504040204" pitchFamily="34" charset="0"/>
              </a:rPr>
              <a:t>hipertermia (co najmniej 38</a:t>
            </a:r>
            <a:r>
              <a:rPr kumimoji="0" lang="pl-PL" altLang="pl-PL" sz="1400" b="0" i="0" u="none" strike="noStrike" cap="none" normalizeH="0" baseline="30000" dirty="0">
                <a:ln>
                  <a:noFill/>
                </a:ln>
                <a:solidFill>
                  <a:srgbClr val="333333"/>
                </a:solidFill>
                <a:effectLst/>
                <a:latin typeface="Verdana" panose="020B0604030504040204" pitchFamily="34" charset="0"/>
              </a:rPr>
              <a:t>o</a:t>
            </a:r>
            <a:r>
              <a:rPr kumimoji="0" lang="pl-PL" altLang="pl-PL" sz="2000" b="0" i="0" u="none" strike="noStrike" cap="none" normalizeH="0" baseline="0" dirty="0">
                <a:ln>
                  <a:noFill/>
                </a:ln>
                <a:solidFill>
                  <a:srgbClr val="333333"/>
                </a:solidFill>
                <a:effectLst/>
                <a:latin typeface="Verdana" panose="020B0604030504040204" pitchFamily="34" charset="0"/>
              </a:rPr>
              <a:t>C bez innych uchwytnych przyczyn gorączki)</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2000" b="0" i="0" u="none" strike="noStrike" cap="none" normalizeH="0" baseline="0" dirty="0">
                <a:ln>
                  <a:noFill/>
                </a:ln>
                <a:solidFill>
                  <a:srgbClr val="333333"/>
                </a:solidFill>
                <a:effectLst/>
                <a:latin typeface="Verdana" panose="020B0604030504040204" pitchFamily="34" charset="0"/>
              </a:rPr>
              <a:t>objawy </a:t>
            </a:r>
            <a:r>
              <a:rPr kumimoji="0" lang="pl-PL" altLang="pl-PL" sz="2000" b="0" i="0" u="none" strike="noStrike" cap="none" normalizeH="0" baseline="0" dirty="0" err="1">
                <a:ln>
                  <a:noFill/>
                </a:ln>
                <a:solidFill>
                  <a:srgbClr val="333333"/>
                </a:solidFill>
                <a:effectLst/>
                <a:latin typeface="Verdana" panose="020B0604030504040204" pitchFamily="34" charset="0"/>
              </a:rPr>
              <a:t>dysregulacji</a:t>
            </a:r>
            <a:r>
              <a:rPr kumimoji="0" lang="pl-PL" altLang="pl-PL" sz="2000" b="0" i="0" u="none" strike="noStrike" cap="none" normalizeH="0" baseline="0" dirty="0">
                <a:ln>
                  <a:noFill/>
                </a:ln>
                <a:solidFill>
                  <a:srgbClr val="333333"/>
                </a:solidFill>
                <a:effectLst/>
                <a:latin typeface="Verdana" panose="020B0604030504040204" pitchFamily="34" charset="0"/>
              </a:rPr>
              <a:t> autonomicznego układu nerwowego (podwyższenie ciśnienia tętniczego, tachykardia, wzmożona potliwość, ślinotok, nietrzymanie moczu i kału)</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pl-PL" altLang="pl-PL" sz="2000" b="0" i="0" u="none" strike="noStrike" cap="none" normalizeH="0" baseline="0" dirty="0">
                <a:ln>
                  <a:noFill/>
                </a:ln>
                <a:solidFill>
                  <a:srgbClr val="333333"/>
                </a:solidFill>
                <a:effectLst/>
                <a:latin typeface="Verdana" panose="020B0604030504040204" pitchFamily="34" charset="0"/>
              </a:rPr>
              <a:t>zaburzenia psychiczne: zaburzenia świadomości jakościowe (przymglenie) oraz ilościowe (od senności patologicznej do śpiączki), lęk, pobudzenie, niepokój, mutyzm</a:t>
            </a:r>
            <a:r>
              <a:rPr kumimoji="0" lang="pl-PL" altLang="pl-PL"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None/>
              <a:tabLst/>
            </a:pPr>
            <a:r>
              <a:rPr lang="pl-PL" sz="2400" b="1" i="0" dirty="0">
                <a:solidFill>
                  <a:schemeClr val="accent1"/>
                </a:solidFill>
                <a:effectLst/>
                <a:latin typeface="+mj-lt"/>
              </a:rPr>
              <a:t>Mutyzm, to zaburzenie mowy, polegające na braku lub ograniczeniu stosowania mowy własnej przy jednoczesnym rozumieniu innych</a:t>
            </a:r>
            <a:endParaRPr kumimoji="0" lang="pl-PL" altLang="pl-PL" sz="3600" b="0" i="0" u="none" strike="noStrike" cap="none" normalizeH="0" baseline="0" dirty="0">
              <a:ln>
                <a:noFill/>
              </a:ln>
              <a:solidFill>
                <a:schemeClr val="accent1"/>
              </a:solidFill>
              <a:effectLst/>
              <a:latin typeface="+mj-lt"/>
            </a:endParaRPr>
          </a:p>
        </p:txBody>
      </p:sp>
    </p:spTree>
    <p:extLst>
      <p:ext uri="{BB962C8B-B14F-4D97-AF65-F5344CB8AC3E}">
        <p14:creationId xmlns:p14="http://schemas.microsoft.com/office/powerpoint/2010/main" val="1263058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EAD6E7-DD2B-484A-9DB9-CDDFB0CB40A9}"/>
              </a:ext>
            </a:extLst>
          </p:cNvPr>
          <p:cNvSpPr>
            <a:spLocks noGrp="1"/>
          </p:cNvSpPr>
          <p:nvPr>
            <p:ph type="title"/>
          </p:nvPr>
        </p:nvSpPr>
        <p:spPr/>
        <p:txBody>
          <a:bodyPr/>
          <a:lstStyle/>
          <a:p>
            <a:r>
              <a:rPr lang="pl-PL" b="0" i="0" dirty="0">
                <a:solidFill>
                  <a:srgbClr val="70757A"/>
                </a:solidFill>
                <a:effectLst/>
                <a:latin typeface="arial" panose="020B0604020202020204" pitchFamily="34" charset="0"/>
              </a:rPr>
              <a:t> </a:t>
            </a:r>
            <a:r>
              <a:rPr lang="pl-PL" b="1" i="0" dirty="0">
                <a:solidFill>
                  <a:srgbClr val="5F6368"/>
                </a:solidFill>
                <a:effectLst/>
                <a:latin typeface="arial" panose="020B0604020202020204" pitchFamily="34" charset="0"/>
              </a:rPr>
              <a:t>Leki przeciwdepresyjne</a:t>
            </a:r>
            <a:r>
              <a:rPr lang="pl-PL" b="0" i="0" dirty="0">
                <a:solidFill>
                  <a:srgbClr val="4D5156"/>
                </a:solidFill>
                <a:effectLst/>
                <a:latin typeface="arial" panose="020B0604020202020204" pitchFamily="34" charset="0"/>
              </a:rPr>
              <a:t> (antydepresanty) </a:t>
            </a:r>
            <a:endParaRPr lang="pl-PL" dirty="0"/>
          </a:p>
        </p:txBody>
      </p:sp>
      <p:sp>
        <p:nvSpPr>
          <p:cNvPr id="3" name="Symbol zastępczy zawartości 2">
            <a:extLst>
              <a:ext uri="{FF2B5EF4-FFF2-40B4-BE49-F238E27FC236}">
                <a16:creationId xmlns:a16="http://schemas.microsoft.com/office/drawing/2014/main" id="{E5880273-D1FF-4783-BB8A-8FAB50864E0E}"/>
              </a:ext>
            </a:extLst>
          </p:cNvPr>
          <p:cNvSpPr>
            <a:spLocks noGrp="1"/>
          </p:cNvSpPr>
          <p:nvPr>
            <p:ph idx="1"/>
          </p:nvPr>
        </p:nvSpPr>
        <p:spPr/>
        <p:txBody>
          <a:bodyPr>
            <a:normAutofit lnSpcReduction="10000"/>
          </a:bodyPr>
          <a:lstStyle/>
          <a:p>
            <a:pPr marL="0" indent="0">
              <a:buNone/>
            </a:pPr>
            <a:r>
              <a:rPr lang="pl-PL" b="0" i="0" dirty="0">
                <a:solidFill>
                  <a:srgbClr val="000000"/>
                </a:solidFill>
                <a:effectLst/>
                <a:latin typeface="Poppins" panose="00000500000000000000" pitchFamily="2" charset="-18"/>
              </a:rPr>
              <a:t>Antydepresanty to leki o silnym działaniu na układ nerwowy. Ich zadaniem jest wyrównanie poziomu neuroprzekaźników mózgowych, które odpowiadają za dobre samopoczucie i nastrój. Niedobór kluczowych neurotransmiterów, do których zaliczamy serotoninę i dopaminę może wywoływać zaburzenia depresyjne.</a:t>
            </a:r>
            <a:endParaRPr lang="pl-PL" dirty="0"/>
          </a:p>
          <a:p>
            <a:pPr marL="0" indent="0">
              <a:buNone/>
            </a:pPr>
            <a:r>
              <a:rPr lang="pl-PL" dirty="0"/>
              <a:t>Są przyczyną 25% zatruć wszystkimi lekami. </a:t>
            </a:r>
          </a:p>
          <a:p>
            <a:pPr marL="0" indent="0">
              <a:buNone/>
            </a:pPr>
            <a:r>
              <a:rPr lang="pl-PL" dirty="0"/>
              <a:t>Najbardziej niebezpieczne są leki przeciwdepresyjne trójpierścieniowe (TLPD) z powodu uszkadzania mięśniówki serca. Typowym dla tej grupy lekiem jest Amitryptylina. Efekt leczniczy to poprawa nastroju, z dodatkowym działaniem aktywizującym lub sedatywnym (</a:t>
            </a:r>
            <a:r>
              <a:rPr lang="pl-PL" dirty="0" err="1"/>
              <a:t>Pramolan</a:t>
            </a:r>
            <a:r>
              <a:rPr lang="pl-PL" dirty="0"/>
              <a:t>). </a:t>
            </a:r>
          </a:p>
        </p:txBody>
      </p:sp>
    </p:spTree>
    <p:extLst>
      <p:ext uri="{BB962C8B-B14F-4D97-AF65-F5344CB8AC3E}">
        <p14:creationId xmlns:p14="http://schemas.microsoft.com/office/powerpoint/2010/main" val="30922029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B92694-D09A-488A-A921-5749FA7E5E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A121784-E9D8-4329-8359-7E47BF2C48C9}"/>
              </a:ext>
            </a:extLst>
          </p:cNvPr>
          <p:cNvSpPr>
            <a:spLocks noGrp="1"/>
          </p:cNvSpPr>
          <p:nvPr>
            <p:ph idx="1"/>
          </p:nvPr>
        </p:nvSpPr>
        <p:spPr/>
        <p:txBody>
          <a:bodyPr>
            <a:normAutofit fontScale="85000" lnSpcReduction="20000"/>
          </a:bodyPr>
          <a:lstStyle/>
          <a:p>
            <a:pPr algn="l" fontAlgn="base"/>
            <a:r>
              <a:rPr lang="pl-PL" b="0" i="0" dirty="0">
                <a:effectLst/>
                <a:latin typeface="Times New Roman" panose="02020603050405020304" pitchFamily="18" charset="0"/>
                <a:cs typeface="Times New Roman" panose="02020603050405020304" pitchFamily="18" charset="0"/>
              </a:rPr>
              <a:t>Trójpierścieniowe leki przeciwdepresyjne (TLPD) - działania niepożądane</a:t>
            </a:r>
          </a:p>
          <a:p>
            <a:pPr algn="l" fontAlgn="base"/>
            <a:r>
              <a:rPr lang="pl-PL" b="0" i="0" dirty="0">
                <a:effectLst/>
                <a:latin typeface="Times New Roman" panose="02020603050405020304" pitchFamily="18" charset="0"/>
                <a:cs typeface="Times New Roman" panose="02020603050405020304" pitchFamily="18" charset="0"/>
              </a:rPr>
              <a:t>TLPD wywołują stosunkowo dużo objawów niepożądanych. Niemal wszystkie preparaty mają działanie </a:t>
            </a:r>
            <a:r>
              <a:rPr lang="pl-PL" b="0" i="0" dirty="0" err="1">
                <a:effectLst/>
                <a:latin typeface="Times New Roman" panose="02020603050405020304" pitchFamily="18" charset="0"/>
                <a:cs typeface="Times New Roman" panose="02020603050405020304" pitchFamily="18" charset="0"/>
              </a:rPr>
              <a:t>cholinolityczne</a:t>
            </a:r>
            <a:r>
              <a:rPr lang="pl-PL" b="0" i="0" dirty="0">
                <a:effectLst/>
                <a:latin typeface="Times New Roman" panose="02020603050405020304" pitchFamily="18" charset="0"/>
                <a:cs typeface="Times New Roman" panose="02020603050405020304" pitchFamily="18" charset="0"/>
              </a:rPr>
              <a:t>, które obejmuje:</a:t>
            </a:r>
          </a:p>
          <a:p>
            <a:pPr algn="l" fontAlgn="base">
              <a:buFont typeface="Arial" panose="020B0604020202020204" pitchFamily="34" charset="0"/>
              <a:buChar char="•"/>
            </a:pPr>
            <a:r>
              <a:rPr lang="pl-PL" b="0" i="0" dirty="0">
                <a:effectLst/>
                <a:latin typeface="Times New Roman" panose="02020603050405020304" pitchFamily="18" charset="0"/>
                <a:cs typeface="Times New Roman" panose="02020603050405020304" pitchFamily="18" charset="0"/>
              </a:rPr>
              <a:t>wysychanie błon śluzowych jamy ustnej,</a:t>
            </a:r>
          </a:p>
          <a:p>
            <a:pPr algn="l" fontAlgn="base">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zaburzenia akomodacji</a:t>
            </a:r>
            <a:r>
              <a:rPr lang="pl-PL" b="0" i="0" dirty="0">
                <a:effectLst/>
                <a:latin typeface="Times New Roman" panose="02020603050405020304" pitchFamily="18" charset="0"/>
                <a:cs typeface="Times New Roman" panose="02020603050405020304" pitchFamily="18" charset="0"/>
              </a:rPr>
              <a:t>,</a:t>
            </a:r>
          </a:p>
          <a:p>
            <a:pPr algn="l" fontAlgn="base">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tachykardię</a:t>
            </a:r>
            <a:r>
              <a:rPr lang="pl-PL" b="0" i="0" dirty="0">
                <a:effectLst/>
                <a:latin typeface="Times New Roman" panose="02020603050405020304" pitchFamily="18" charset="0"/>
                <a:cs typeface="Times New Roman" panose="02020603050405020304" pitchFamily="18" charset="0"/>
              </a:rPr>
              <a:t>,</a:t>
            </a:r>
          </a:p>
          <a:p>
            <a:pPr algn="l" fontAlgn="base">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jaskrę</a:t>
            </a:r>
            <a:r>
              <a:rPr lang="pl-PL" b="0" i="0" dirty="0">
                <a:effectLst/>
                <a:latin typeface="Times New Roman" panose="02020603050405020304" pitchFamily="18" charset="0"/>
                <a:cs typeface="Times New Roman" panose="02020603050405020304" pitchFamily="18" charset="0"/>
              </a:rPr>
              <a:t>,</a:t>
            </a:r>
          </a:p>
          <a:p>
            <a:pPr algn="l" fontAlgn="base">
              <a:buFont typeface="Arial" panose="020B0604020202020204" pitchFamily="34" charset="0"/>
              <a:buChar char="•"/>
            </a:pPr>
            <a:r>
              <a:rPr lang="pl-PL" b="0" i="0" dirty="0">
                <a:effectLst/>
                <a:latin typeface="Times New Roman" panose="02020603050405020304" pitchFamily="18" charset="0"/>
                <a:cs typeface="Times New Roman" panose="02020603050405020304" pitchFamily="18" charset="0"/>
              </a:rPr>
              <a:t>zaburzenia oddawania moczu (u mężczyzn z przerostem gruczołu krokowego),</a:t>
            </a:r>
          </a:p>
          <a:p>
            <a:pPr algn="l" fontAlgn="base">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majaczenie</a:t>
            </a:r>
            <a:r>
              <a:rPr lang="pl-PL" b="0" i="0" dirty="0">
                <a:effectLst/>
                <a:latin typeface="Times New Roman" panose="02020603050405020304" pitchFamily="18" charset="0"/>
                <a:cs typeface="Times New Roman" panose="02020603050405020304" pitchFamily="18" charset="0"/>
              </a:rPr>
              <a:t>.</a:t>
            </a:r>
          </a:p>
          <a:p>
            <a:pPr marL="0" indent="0">
              <a:buNone/>
            </a:pPr>
            <a:r>
              <a:rPr lang="pl-PL" dirty="0">
                <a:solidFill>
                  <a:schemeClr val="accent1"/>
                </a:solidFill>
              </a:rPr>
              <a:t>Przedawkowanie – objawy: zaburzeń OUN: senność, splątanie, rozszerzenie źrenic, niepokój psychoruchowy, zaburzeń układu krążenia: tachykardia, hipotensja, zaczerwienienie skóry,  objawy zespołu antycholinergicznego</a:t>
            </a:r>
          </a:p>
        </p:txBody>
      </p:sp>
    </p:spTree>
    <p:extLst>
      <p:ext uri="{BB962C8B-B14F-4D97-AF65-F5344CB8AC3E}">
        <p14:creationId xmlns:p14="http://schemas.microsoft.com/office/powerpoint/2010/main" val="3176105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FBB0F5-979E-4861-8413-3343AD8FCB5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45C7591-94F3-4C12-934F-D9561EF13849}"/>
              </a:ext>
            </a:extLst>
          </p:cNvPr>
          <p:cNvSpPr>
            <a:spLocks noGrp="1"/>
          </p:cNvSpPr>
          <p:nvPr>
            <p:ph idx="1"/>
          </p:nvPr>
        </p:nvSpPr>
        <p:spPr/>
        <p:txBody>
          <a:bodyPr/>
          <a:lstStyle/>
          <a:p>
            <a:r>
              <a:rPr lang="pl-PL" dirty="0"/>
              <a:t>W ciężkich zatruciach występują: śpiączka, majaczenie, drgawki, niewydolność oddechowa, najcięższa postać zespołu antycholinergicznego. </a:t>
            </a:r>
          </a:p>
          <a:p>
            <a:endParaRPr lang="pl-PL" dirty="0"/>
          </a:p>
          <a:p>
            <a:r>
              <a:rPr lang="pl-PL" dirty="0"/>
              <a:t>Dawka terapeutyczna jest 10 razy mniejsza od dawki toksycznej, zaś dawka groźna dla życia człowieka to 15 – 20 mg/kg mc</a:t>
            </a:r>
          </a:p>
        </p:txBody>
      </p:sp>
    </p:spTree>
    <p:extLst>
      <p:ext uri="{BB962C8B-B14F-4D97-AF65-F5344CB8AC3E}">
        <p14:creationId xmlns:p14="http://schemas.microsoft.com/office/powerpoint/2010/main" val="913583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D9010-410C-459A-94AE-F2E8F53D1FF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490100-72AF-4107-AFAB-50E220BBC0E0}"/>
              </a:ext>
            </a:extLst>
          </p:cNvPr>
          <p:cNvSpPr>
            <a:spLocks noGrp="1"/>
          </p:cNvSpPr>
          <p:nvPr>
            <p:ph idx="1"/>
          </p:nvPr>
        </p:nvSpPr>
        <p:spPr/>
        <p:txBody>
          <a:bodyPr/>
          <a:lstStyle/>
          <a:p>
            <a:r>
              <a:rPr lang="pl-PL" dirty="0"/>
              <a:t>Charakterystyczne dla tej grupy leków jest działanie </a:t>
            </a:r>
            <a:r>
              <a:rPr lang="pl-PL" dirty="0" err="1"/>
              <a:t>kardiotoksyczne</a:t>
            </a:r>
            <a:r>
              <a:rPr lang="pl-PL" dirty="0"/>
              <a:t> (pojawia się w ciągu 6 godzin od przyjęcia nadmiernej dawki) - duże spadki ciśnienia tętniczego, przyspieszenie zatokowe, szybkie narastanie zaburzeń od tych łagodnych do bardzo ciężkich w ciągu pierwszych godzin od przedawkowania - przyjęcia leku, w EKG: </a:t>
            </a:r>
          </a:p>
          <a:p>
            <a:r>
              <a:rPr lang="pl-PL" dirty="0"/>
              <a:t>wydłużenie zespołu QRS &gt; 100 ms </a:t>
            </a:r>
          </a:p>
          <a:p>
            <a:r>
              <a:rPr lang="pl-PL" dirty="0"/>
              <a:t>wydłużenie odstępu QT i PQ </a:t>
            </a:r>
          </a:p>
          <a:p>
            <a:r>
              <a:rPr lang="pl-PL" dirty="0"/>
              <a:t>blok prawej odnogi pęczka </a:t>
            </a:r>
            <a:r>
              <a:rPr lang="pl-PL" dirty="0" err="1"/>
              <a:t>Hisa</a:t>
            </a:r>
            <a:r>
              <a:rPr lang="pl-PL" dirty="0"/>
              <a:t> </a:t>
            </a:r>
          </a:p>
          <a:p>
            <a:r>
              <a:rPr lang="pl-PL" dirty="0"/>
              <a:t> wystąpienie </a:t>
            </a:r>
            <a:r>
              <a:rPr lang="pl-PL" dirty="0" err="1"/>
              <a:t>torsade</a:t>
            </a:r>
            <a:r>
              <a:rPr lang="pl-PL" dirty="0"/>
              <a:t> de </a:t>
            </a:r>
            <a:r>
              <a:rPr lang="pl-PL" dirty="0" err="1"/>
              <a:t>pointes</a:t>
            </a:r>
            <a:r>
              <a:rPr lang="pl-PL" dirty="0"/>
              <a:t>, a nawet migotania komór.</a:t>
            </a:r>
          </a:p>
        </p:txBody>
      </p:sp>
    </p:spTree>
    <p:extLst>
      <p:ext uri="{BB962C8B-B14F-4D97-AF65-F5344CB8AC3E}">
        <p14:creationId xmlns:p14="http://schemas.microsoft.com/office/powerpoint/2010/main" val="295965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5" name="Straight Connector 74">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DCEF085-FA44-46C9-93F5-F7C9F3D9347F}"/>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pl-PL" sz="2400" dirty="0">
                <a:highlight>
                  <a:srgbClr val="FFFF00"/>
                </a:highlight>
              </a:rPr>
              <a:t>Maksymalna dawka pojedyncza to 1 g (2 tabletki), maksymalna dawka dobowa to 4 g (8 tabletek).</a:t>
            </a:r>
            <a:endParaRPr lang="en-US" sz="5400" dirty="0">
              <a:solidFill>
                <a:srgbClr val="FFFFFF"/>
              </a:solidFill>
              <a:highlight>
                <a:srgbClr val="FFFF00"/>
              </a:highlight>
            </a:endParaRPr>
          </a:p>
        </p:txBody>
      </p:sp>
      <p:pic>
        <p:nvPicPr>
          <p:cNvPr id="3076" name="Picture 4" descr="Panacit Extra - ulotka (dawkowanie, zastosowanie, interakcje) - KtoMaLek.pl">
            <a:extLst>
              <a:ext uri="{FF2B5EF4-FFF2-40B4-BE49-F238E27FC236}">
                <a16:creationId xmlns:a16="http://schemas.microsoft.com/office/drawing/2014/main" id="{54B03436-32AC-43C3-B950-9D6F9B6B6C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0040" y="1021946"/>
            <a:ext cx="3425609" cy="256920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Leki przeciwbólowe Dr.Max Panacit 20 tabl - Opinie i ceny na Ceneo.pl">
            <a:extLst>
              <a:ext uri="{FF2B5EF4-FFF2-40B4-BE49-F238E27FC236}">
                <a16:creationId xmlns:a16="http://schemas.microsoft.com/office/drawing/2014/main" id="{D99AD85C-7ABD-46E3-BD49-84511C89BDC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385729" y="1037140"/>
            <a:ext cx="3433324" cy="2538818"/>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3078" name="Picture 6" descr="Leki przeciwbólowe Paracetamol 500mg 50 tabletek - Opinie i ceny na Ceneo.pl">
            <a:extLst>
              <a:ext uri="{FF2B5EF4-FFF2-40B4-BE49-F238E27FC236}">
                <a16:creationId xmlns:a16="http://schemas.microsoft.com/office/drawing/2014/main" id="{018A0D4D-CD3E-4A75-A89C-578A17E2E8C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9725" y="616905"/>
            <a:ext cx="3423916" cy="3423916"/>
          </a:xfrm>
          <a:prstGeom prst="rect">
            <a:avLst/>
          </a:prstGeom>
          <a:noFill/>
          <a:extLst>
            <a:ext uri="{909E8E84-426E-40DD-AFC4-6F175D3DCCD1}">
              <a14:hiddenFill xmlns:a14="http://schemas.microsoft.com/office/drawing/2010/main">
                <a:solidFill>
                  <a:srgbClr val="FFFFFF"/>
                </a:solidFill>
              </a14:hiddenFill>
            </a:ext>
          </a:extLst>
        </p:spPr>
      </p:pic>
      <p:cxnSp>
        <p:nvCxnSpPr>
          <p:cNvPr id="81" name="Straight Connector 80">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47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2A3A4D-C639-455E-B32F-EF391927D23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241C5A3-21FE-4853-9769-C1FFDB56214B}"/>
              </a:ext>
            </a:extLst>
          </p:cNvPr>
          <p:cNvSpPr>
            <a:spLocks noGrp="1"/>
          </p:cNvSpPr>
          <p:nvPr>
            <p:ph idx="1"/>
          </p:nvPr>
        </p:nvSpPr>
        <p:spPr/>
        <p:txBody>
          <a:bodyPr>
            <a:normAutofit fontScale="85000" lnSpcReduction="20000"/>
          </a:bodyPr>
          <a:lstStyle/>
          <a:p>
            <a:r>
              <a:rPr lang="pl-PL" dirty="0"/>
              <a:t>Zatrucie definiowane jest jako proces chorobowy z klinicznymi objawami podmiotowymi i przedmiotowymi, wywołany przez substancję chemiczną. Biorąc pod uwagę czas działania substancji toksycznej, zatrucia można podzielić na ostre i przewlekłe. </a:t>
            </a:r>
          </a:p>
          <a:p>
            <a:r>
              <a:rPr lang="pl-PL" dirty="0">
                <a:solidFill>
                  <a:srgbClr val="FF0000"/>
                </a:solidFill>
              </a:rPr>
              <a:t>Zatrucie ostre charakteryzuje </a:t>
            </a:r>
            <a:r>
              <a:rPr lang="pl-PL" dirty="0"/>
              <a:t>się szybkim rozwojem szkodliwych zmian w organizmie, powstających w ciągu krótkiego czasu po wprowadzeniu jednorazowej dawki trucizny. Na ogół objawy uszkodzenia lub śmierci występują po 24 godzinach. </a:t>
            </a:r>
          </a:p>
          <a:p>
            <a:r>
              <a:rPr lang="pl-PL" dirty="0">
                <a:solidFill>
                  <a:srgbClr val="FF0000"/>
                </a:solidFill>
              </a:rPr>
              <a:t>Natomiast zatrucia przewlekłe </a:t>
            </a:r>
            <a:r>
              <a:rPr lang="pl-PL" dirty="0"/>
              <a:t>powstają wskutek działania małych dawek trucizny podawanych przez dłuższy okres, zwykle pod wpływem kumulacji w organizmie. Ze względu na przyczynę, zatrucia dzielimy również na rozmyślne (samobójcze lub zbrodnicze) oraz przypadkowe. </a:t>
            </a:r>
          </a:p>
          <a:p>
            <a:r>
              <a:rPr lang="pl-PL" dirty="0"/>
              <a:t>W Polsce liczba zatruć samobójczych wykazuje stałą tendencję wzrostową, szczególnie wśród osób młodych</a:t>
            </a:r>
          </a:p>
        </p:txBody>
      </p:sp>
    </p:spTree>
    <p:extLst>
      <p:ext uri="{BB962C8B-B14F-4D97-AF65-F5344CB8AC3E}">
        <p14:creationId xmlns:p14="http://schemas.microsoft.com/office/powerpoint/2010/main" val="2745479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11176B-5530-4FE1-ABA7-70042FDBE0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529E2B0-1082-43E7-8489-84C4D70A08F1}"/>
              </a:ext>
            </a:extLst>
          </p:cNvPr>
          <p:cNvSpPr>
            <a:spLocks noGrp="1"/>
          </p:cNvSpPr>
          <p:nvPr>
            <p:ph idx="1"/>
          </p:nvPr>
        </p:nvSpPr>
        <p:spPr/>
        <p:txBody>
          <a:bodyPr/>
          <a:lstStyle/>
          <a:p>
            <a:r>
              <a:rPr lang="pl-PL" dirty="0"/>
              <a:t>Regularne podawanie zmniejsza ból i gorączkę. Odstęp między dawkami powinien wynosić co najmniej 4 godziny. Maksymalna dawka dobowa nie powinna być przekraczana z powodu ryzyka wystąpienia poważnego uszkodzenia wątroby.</a:t>
            </a:r>
          </a:p>
          <a:p>
            <a:r>
              <a:rPr lang="pl-PL" dirty="0"/>
              <a:t>Paracetamol może już być </a:t>
            </a:r>
            <a:r>
              <a:rPr lang="pl-PL" dirty="0" err="1"/>
              <a:t>hepatotoksyczny</a:t>
            </a:r>
            <a:r>
              <a:rPr lang="pl-PL" dirty="0"/>
              <a:t> w dawkach powyżej 6 g na dobę. Jednakże zaburzenia czynności wątroby mogą rozwinąć się nawet przy znacznie niższych dawkach, jeśli jednocześnie stosuje się alkohol, induktory enzymów wątrobowych lub inne leki </a:t>
            </a:r>
            <a:r>
              <a:rPr lang="pl-PL" dirty="0" err="1"/>
              <a:t>hepatotoksyczne</a:t>
            </a:r>
            <a:r>
              <a:rPr lang="pl-PL" dirty="0"/>
              <a:t>. Przyjęcie wielokrotności dawki dobowej lub przedawkowanie może spowodować ciężkie uszkodzenie wątroby. </a:t>
            </a:r>
          </a:p>
        </p:txBody>
      </p:sp>
    </p:spTree>
    <p:extLst>
      <p:ext uri="{BB962C8B-B14F-4D97-AF65-F5344CB8AC3E}">
        <p14:creationId xmlns:p14="http://schemas.microsoft.com/office/powerpoint/2010/main" val="33113276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CB8ADD-6FD0-4B9D-810C-F2FAC82BEE53}"/>
              </a:ext>
            </a:extLst>
          </p:cNvPr>
          <p:cNvSpPr>
            <a:spLocks noGrp="1"/>
          </p:cNvSpPr>
          <p:nvPr>
            <p:ph type="title"/>
          </p:nvPr>
        </p:nvSpPr>
        <p:spPr/>
        <p:txBody>
          <a:bodyPr/>
          <a:lstStyle/>
          <a:p>
            <a:r>
              <a:rPr lang="pl-PL" dirty="0"/>
              <a:t>Zatrucie lekami przeciwbólowymi.</a:t>
            </a:r>
          </a:p>
        </p:txBody>
      </p:sp>
      <p:sp>
        <p:nvSpPr>
          <p:cNvPr id="3" name="Symbol zastępczy zawartości 2">
            <a:extLst>
              <a:ext uri="{FF2B5EF4-FFF2-40B4-BE49-F238E27FC236}">
                <a16:creationId xmlns:a16="http://schemas.microsoft.com/office/drawing/2014/main" id="{6227BFA2-D43E-494F-BA3D-BB01FB3A7183}"/>
              </a:ext>
            </a:extLst>
          </p:cNvPr>
          <p:cNvSpPr>
            <a:spLocks noGrp="1"/>
          </p:cNvSpPr>
          <p:nvPr>
            <p:ph idx="1"/>
          </p:nvPr>
        </p:nvSpPr>
        <p:spPr/>
        <p:txBody>
          <a:bodyPr>
            <a:normAutofit lnSpcReduction="10000"/>
          </a:bodyPr>
          <a:lstStyle/>
          <a:p>
            <a:r>
              <a:rPr lang="pl-PL" dirty="0"/>
              <a:t>PARACETAMOL (maksymalna dawka dobowa dla dorosłych w leczeniu doraźnym to 4 g, w leczeniu długotrwałym 2,6 g), najczęściej stosowany lek przeciwbólowy (wykazujący także działanie przeciwgorączkowe; preparaty: APAP, </a:t>
            </a:r>
            <a:r>
              <a:rPr lang="pl-PL" dirty="0" err="1"/>
              <a:t>Gripex</a:t>
            </a:r>
            <a:r>
              <a:rPr lang="pl-PL" dirty="0"/>
              <a:t>), łatwo dostępny, będący składnikiem wielu leków złożonych, przez co może być przedawkowywany nieświadomie, bez istotnych działań ubocznych, alergie na ten lek są rzadkie. </a:t>
            </a:r>
          </a:p>
          <a:p>
            <a:r>
              <a:rPr lang="pl-PL" dirty="0"/>
              <a:t>Z tych powodów zdarzają się zatrucia – częściej u dorosłych, u nich dawka toksyczna to już 8- 10 gramów (&gt; 75 mg/kg mc.), natomiast u dzieci z powodu odmienności metabolicznej i anatomicznej (wątroba jest procentowo większa w stosunku do masy ciała) za dawkę toksyczną przyjmuje się powyżej 150 mg/kg masy ciała. </a:t>
            </a:r>
          </a:p>
        </p:txBody>
      </p:sp>
    </p:spTree>
    <p:extLst>
      <p:ext uri="{BB962C8B-B14F-4D97-AF65-F5344CB8AC3E}">
        <p14:creationId xmlns:p14="http://schemas.microsoft.com/office/powerpoint/2010/main" val="13114048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6D5EC1-5685-46AD-BF1E-751DDACB930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755AE0E-3227-4C62-982C-E7A9AE74F976}"/>
              </a:ext>
            </a:extLst>
          </p:cNvPr>
          <p:cNvSpPr>
            <a:spLocks noGrp="1"/>
          </p:cNvSpPr>
          <p:nvPr>
            <p:ph idx="1"/>
          </p:nvPr>
        </p:nvSpPr>
        <p:spPr/>
        <p:txBody>
          <a:bodyPr/>
          <a:lstStyle/>
          <a:p>
            <a:r>
              <a:rPr lang="pl-PL" dirty="0"/>
              <a:t>Na zatrucia podatnymi są szczególnie osoby ze schorzeniami wątroby i alkoholicy – u tych pacjentów dawka toksyczna to 6g. </a:t>
            </a:r>
          </a:p>
        </p:txBody>
      </p:sp>
    </p:spTree>
    <p:extLst>
      <p:ext uri="{BB962C8B-B14F-4D97-AF65-F5344CB8AC3E}">
        <p14:creationId xmlns:p14="http://schemas.microsoft.com/office/powerpoint/2010/main" val="24438294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3AA84C-902A-42D6-99C8-E6341EBC584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3100607-FAD3-4228-AA85-75A0F066467F}"/>
              </a:ext>
            </a:extLst>
          </p:cNvPr>
          <p:cNvSpPr>
            <a:spLocks noGrp="1"/>
          </p:cNvSpPr>
          <p:nvPr>
            <p:ph idx="1"/>
          </p:nvPr>
        </p:nvSpPr>
        <p:spPr/>
        <p:txBody>
          <a:bodyPr>
            <a:normAutofit fontScale="92500" lnSpcReduction="10000"/>
          </a:bodyPr>
          <a:lstStyle/>
          <a:p>
            <a:r>
              <a:rPr lang="pl-PL" dirty="0"/>
              <a:t>Objawy zatrucia: </a:t>
            </a:r>
          </a:p>
          <a:p>
            <a:r>
              <a:rPr lang="pl-PL" dirty="0"/>
              <a:t>Faza I (pierwsze 24 godziny) początkowo bez objawów, ewentualnie nudności, wymioty, brak apetytu, </a:t>
            </a:r>
          </a:p>
          <a:p>
            <a:r>
              <a:rPr lang="pl-PL" dirty="0"/>
              <a:t>Faza II (po 24 godzinach od przedawkowania leku) – bóle pod prawym łukiem żebrowym, podwyższone poziomy </a:t>
            </a:r>
            <a:r>
              <a:rPr lang="pl-PL" dirty="0" err="1"/>
              <a:t>Alat</a:t>
            </a:r>
            <a:r>
              <a:rPr lang="pl-PL" dirty="0"/>
              <a:t>, </a:t>
            </a:r>
            <a:r>
              <a:rPr lang="pl-PL" dirty="0" err="1"/>
              <a:t>Aspat</a:t>
            </a:r>
            <a:r>
              <a:rPr lang="pl-PL" dirty="0"/>
              <a:t>, żółtaczka, hipoglikemia, </a:t>
            </a:r>
          </a:p>
          <a:p>
            <a:r>
              <a:rPr lang="pl-PL" dirty="0"/>
              <a:t>Faza III (po 72 godzinach do 96 h) - objawy ostrej niewydolności wątroby, encefalopatii wątrobowej, niewydolności nerek, </a:t>
            </a:r>
          </a:p>
          <a:p>
            <a:r>
              <a:rPr lang="pl-PL" dirty="0"/>
              <a:t>Faza IV - zgon (piorunująca niewydolność wątroby; najczęściej między 3 a 5 dobą zatrucia); u pozostałych chorych w czasie 7-14 dni dochodzi do regeneracji narządów a parametry laboratoryjne normalizują się.</a:t>
            </a:r>
          </a:p>
        </p:txBody>
      </p:sp>
    </p:spTree>
    <p:extLst>
      <p:ext uri="{BB962C8B-B14F-4D97-AF65-F5344CB8AC3E}">
        <p14:creationId xmlns:p14="http://schemas.microsoft.com/office/powerpoint/2010/main" val="22420765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1F5ADF-D571-4255-888C-BB710D30F63B}"/>
              </a:ext>
            </a:extLst>
          </p:cNvPr>
          <p:cNvSpPr>
            <a:spLocks noGrp="1"/>
          </p:cNvSpPr>
          <p:nvPr>
            <p:ph type="title"/>
          </p:nvPr>
        </p:nvSpPr>
        <p:spPr/>
        <p:txBody>
          <a:bodyPr>
            <a:normAutofit/>
          </a:bodyPr>
          <a:lstStyle/>
          <a:p>
            <a:endParaRPr lang="pl-PL" dirty="0"/>
          </a:p>
        </p:txBody>
      </p:sp>
      <p:sp>
        <p:nvSpPr>
          <p:cNvPr id="3" name="Symbol zastępczy zawartości 2">
            <a:extLst>
              <a:ext uri="{FF2B5EF4-FFF2-40B4-BE49-F238E27FC236}">
                <a16:creationId xmlns:a16="http://schemas.microsoft.com/office/drawing/2014/main" id="{F25DAA77-69DF-4B8E-892C-ACF7CB991E47}"/>
              </a:ext>
            </a:extLst>
          </p:cNvPr>
          <p:cNvSpPr>
            <a:spLocks noGrp="1"/>
          </p:cNvSpPr>
          <p:nvPr>
            <p:ph idx="1"/>
          </p:nvPr>
        </p:nvSpPr>
        <p:spPr/>
        <p:txBody>
          <a:bodyPr/>
          <a:lstStyle/>
          <a:p>
            <a:r>
              <a:rPr lang="pl-PL" dirty="0"/>
              <a:t>antidotum jest N-</a:t>
            </a:r>
            <a:r>
              <a:rPr lang="pl-PL" dirty="0" err="1"/>
              <a:t>acetylocysteina</a:t>
            </a:r>
            <a:r>
              <a:rPr lang="pl-PL" dirty="0"/>
              <a:t>, pod warunkiem że zostanie odpowiednio wcześnie podana. Idealnie, gdyby miało to miejsce do 8 godzin od przedawkowania paracetamolu, nie później jednak niż do 24 godzin” </a:t>
            </a:r>
          </a:p>
        </p:txBody>
      </p:sp>
    </p:spTree>
    <p:extLst>
      <p:ext uri="{BB962C8B-B14F-4D97-AF65-F5344CB8AC3E}">
        <p14:creationId xmlns:p14="http://schemas.microsoft.com/office/powerpoint/2010/main" val="30918086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AC9C81-E31A-414E-BA29-BAE9B7E69B2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5C560D5-BDA6-40C8-B604-C727D40FFF33}"/>
              </a:ext>
            </a:extLst>
          </p:cNvPr>
          <p:cNvSpPr>
            <a:spLocks noGrp="1"/>
          </p:cNvSpPr>
          <p:nvPr>
            <p:ph idx="1"/>
          </p:nvPr>
        </p:nvSpPr>
        <p:spPr/>
        <p:txBody>
          <a:bodyPr/>
          <a:lstStyle/>
          <a:p>
            <a:r>
              <a:rPr lang="pl-PL" dirty="0"/>
              <a:t>Krew do badania pobiera się nie wcześniej niż po 4 godzinach od przedawkowania. Stężenie leku należy oznaczyć w czasie nie dłuższym niż 8 godzin od jego przyjęcia ponieważ skuteczność odtrutki – </a:t>
            </a:r>
            <a:r>
              <a:rPr lang="pl-PL" dirty="0" err="1"/>
              <a:t>Nacetylocysteiny</a:t>
            </a:r>
            <a:r>
              <a:rPr lang="pl-PL" dirty="0"/>
              <a:t> (NAC) – jest największa w tym ww. przedziale czasowym! Postępowanie ratownicze:</a:t>
            </a:r>
          </a:p>
          <a:p>
            <a:endParaRPr lang="pl-PL" dirty="0"/>
          </a:p>
        </p:txBody>
      </p:sp>
    </p:spTree>
    <p:extLst>
      <p:ext uri="{BB962C8B-B14F-4D97-AF65-F5344CB8AC3E}">
        <p14:creationId xmlns:p14="http://schemas.microsoft.com/office/powerpoint/2010/main" val="23220147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A8D37D-D129-40EF-9D71-E305648F1AA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D89017A-D80B-4830-A79A-BC45E6C58688}"/>
              </a:ext>
            </a:extLst>
          </p:cNvPr>
          <p:cNvSpPr>
            <a:spLocks noGrp="1"/>
          </p:cNvSpPr>
          <p:nvPr>
            <p:ph idx="1"/>
          </p:nvPr>
        </p:nvSpPr>
        <p:spPr/>
        <p:txBody>
          <a:bodyPr>
            <a:normAutofit fontScale="85000" lnSpcReduction="10000"/>
          </a:bodyPr>
          <a:lstStyle/>
          <a:p>
            <a:r>
              <a:rPr lang="pl-PL" dirty="0"/>
              <a:t>Postępowanie ratownicze: </a:t>
            </a:r>
          </a:p>
          <a:p>
            <a:r>
              <a:rPr lang="pl-PL" dirty="0"/>
              <a:t>płukanie żołądka do 60 minut od zażycia dawki toksycznej </a:t>
            </a:r>
          </a:p>
          <a:p>
            <a:r>
              <a:rPr lang="pl-PL" dirty="0"/>
              <a:t>podanie węgla aktywowanego 1g/kg mc.</a:t>
            </a:r>
          </a:p>
          <a:p>
            <a:r>
              <a:rPr lang="pl-PL" dirty="0"/>
              <a:t>podanie 10% roztworu glukozy przy występowaniu zaburzeń świadomości, </a:t>
            </a:r>
          </a:p>
          <a:p>
            <a:r>
              <a:rPr lang="pl-PL" dirty="0"/>
              <a:t>jeżeli pojawiają się drgawki – </a:t>
            </a:r>
            <a:r>
              <a:rPr lang="pl-PL" dirty="0" err="1"/>
              <a:t>diazepam</a:t>
            </a:r>
            <a:r>
              <a:rPr lang="pl-PL" dirty="0"/>
              <a:t> w dawce typowej </a:t>
            </a:r>
          </a:p>
          <a:p>
            <a:r>
              <a:rPr lang="pl-PL" dirty="0"/>
              <a:t> konieczne jest podanie płynów w celu nawodnienia 500 ml/godzinę do </a:t>
            </a:r>
            <a:r>
              <a:rPr lang="pl-PL" dirty="0" err="1"/>
              <a:t>pH</a:t>
            </a:r>
            <a:r>
              <a:rPr lang="pl-PL" dirty="0"/>
              <a:t> 7,5 </a:t>
            </a:r>
          </a:p>
          <a:p>
            <a:r>
              <a:rPr lang="pl-PL" dirty="0"/>
              <a:t>podaje się 8,4% NaHCO3 </a:t>
            </a:r>
            <a:r>
              <a:rPr lang="pl-PL" dirty="0" err="1"/>
              <a:t>i.v</a:t>
            </a:r>
            <a:r>
              <a:rPr lang="pl-PL" dirty="0"/>
              <a:t>. w bolusie 1-2 </a:t>
            </a:r>
            <a:r>
              <a:rPr lang="pl-PL" dirty="0" err="1"/>
              <a:t>mmol</a:t>
            </a:r>
            <a:r>
              <a:rPr lang="pl-PL" dirty="0"/>
              <a:t> powtarzając do alkalizacji moczu </a:t>
            </a:r>
            <a:r>
              <a:rPr lang="pl-PL" dirty="0" err="1"/>
              <a:t>pH</a:t>
            </a:r>
            <a:r>
              <a:rPr lang="pl-PL" dirty="0"/>
              <a:t> 7,5- 8,0 </a:t>
            </a:r>
          </a:p>
          <a:p>
            <a:r>
              <a:rPr lang="pl-PL" dirty="0"/>
              <a:t> w razie potrzeby stosuje się roztwór </a:t>
            </a:r>
            <a:r>
              <a:rPr lang="pl-PL" dirty="0" err="1"/>
              <a:t>KCl</a:t>
            </a:r>
            <a:r>
              <a:rPr lang="pl-PL" dirty="0"/>
              <a:t> do 25 </a:t>
            </a:r>
            <a:r>
              <a:rPr lang="pl-PL" dirty="0" err="1"/>
              <a:t>mmol</a:t>
            </a:r>
            <a:r>
              <a:rPr lang="pl-PL" dirty="0"/>
              <a:t>/godz. </a:t>
            </a:r>
          </a:p>
          <a:p>
            <a:r>
              <a:rPr lang="pl-PL" dirty="0"/>
              <a:t> </a:t>
            </a:r>
            <a:r>
              <a:rPr lang="pl-PL" dirty="0" err="1"/>
              <a:t>Furosemid</a:t>
            </a:r>
            <a:r>
              <a:rPr lang="pl-PL" dirty="0"/>
              <a:t> – 60 mg przy </a:t>
            </a:r>
            <a:r>
              <a:rPr lang="pl-PL" dirty="0" err="1"/>
              <a:t>przewodnieniu</a:t>
            </a:r>
            <a:r>
              <a:rPr lang="pl-PL" dirty="0"/>
              <a:t>, mannitol – jeżeli obrzęk mózgu (100 ml 10% w 400 ml 0,9% NaCl )</a:t>
            </a:r>
          </a:p>
        </p:txBody>
      </p:sp>
    </p:spTree>
    <p:extLst>
      <p:ext uri="{BB962C8B-B14F-4D97-AF65-F5344CB8AC3E}">
        <p14:creationId xmlns:p14="http://schemas.microsoft.com/office/powerpoint/2010/main" val="1475943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BE9EA7-4803-4725-932E-A12FFBAB896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BFC008D-FCA1-4E1A-91C7-060DDF5FF571}"/>
              </a:ext>
            </a:extLst>
          </p:cNvPr>
          <p:cNvSpPr>
            <a:spLocks noGrp="1"/>
          </p:cNvSpPr>
          <p:nvPr>
            <p:ph idx="1"/>
          </p:nvPr>
        </p:nvSpPr>
        <p:spPr/>
        <p:txBody>
          <a:bodyPr/>
          <a:lstStyle/>
          <a:p>
            <a:r>
              <a:rPr lang="pl-PL" dirty="0"/>
              <a:t>Jeżeli podczas płukania żołądka stwierdzi się krwawienie, to należy podać witaminę K w dawce 30 mg im. lub </a:t>
            </a:r>
            <a:r>
              <a:rPr lang="pl-PL" dirty="0" err="1"/>
              <a:t>i.v</a:t>
            </a:r>
            <a:r>
              <a:rPr lang="pl-PL" dirty="0"/>
              <a:t>.</a:t>
            </a:r>
          </a:p>
        </p:txBody>
      </p:sp>
    </p:spTree>
    <p:extLst>
      <p:ext uri="{BB962C8B-B14F-4D97-AF65-F5344CB8AC3E}">
        <p14:creationId xmlns:p14="http://schemas.microsoft.com/office/powerpoint/2010/main" val="1144199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5523ED-C4B7-48F4-A6F1-BD479FB098D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07EDD61-61A0-42D8-9DB9-CB029078EED9}"/>
              </a:ext>
            </a:extLst>
          </p:cNvPr>
          <p:cNvSpPr>
            <a:spLocks noGrp="1"/>
          </p:cNvSpPr>
          <p:nvPr>
            <p:ph idx="1"/>
          </p:nvPr>
        </p:nvSpPr>
        <p:spPr/>
        <p:txBody>
          <a:bodyPr>
            <a:normAutofit/>
          </a:bodyPr>
          <a:lstStyle/>
          <a:p>
            <a:r>
              <a:rPr lang="pl-PL" b="0" i="0" dirty="0">
                <a:solidFill>
                  <a:srgbClr val="333333"/>
                </a:solidFill>
                <a:effectLst/>
                <a:latin typeface="Times New Roman" panose="02020603050405020304" pitchFamily="18" charset="0"/>
                <a:cs typeface="Times New Roman" panose="02020603050405020304" pitchFamily="18" charset="0"/>
              </a:rPr>
              <a:t>Do zatruć dochodzi najczęściej w wyniku świadomego przedawkowania preparatów doustnych (zatrucia samobójcze). </a:t>
            </a:r>
          </a:p>
          <a:p>
            <a:r>
              <a:rPr lang="pl-PL" b="0" i="0" dirty="0">
                <a:solidFill>
                  <a:srgbClr val="333333"/>
                </a:solidFill>
                <a:effectLst/>
                <a:latin typeface="Times New Roman" panose="02020603050405020304" pitchFamily="18" charset="0"/>
                <a:cs typeface="Times New Roman" panose="02020603050405020304" pitchFamily="18" charset="0"/>
              </a:rPr>
              <a:t>Głównym narządem krytycznym w ostrym zatruciu jest wątroba (uszkodzenie i martwica </a:t>
            </a:r>
            <a:r>
              <a:rPr lang="pl-PL" b="0" i="0" dirty="0" err="1">
                <a:solidFill>
                  <a:srgbClr val="333333"/>
                </a:solidFill>
                <a:effectLst/>
                <a:latin typeface="Times New Roman" panose="02020603050405020304" pitchFamily="18" charset="0"/>
                <a:cs typeface="Times New Roman" panose="02020603050405020304" pitchFamily="18" charset="0"/>
              </a:rPr>
              <a:t>hepatocytów</a:t>
            </a:r>
            <a:r>
              <a:rPr lang="pl-PL" b="0" i="0" dirty="0">
                <a:solidFill>
                  <a:srgbClr val="333333"/>
                </a:solidFill>
                <a:effectLst/>
                <a:latin typeface="Times New Roman" panose="02020603050405020304" pitchFamily="18" charset="0"/>
                <a:cs typeface="Times New Roman" panose="02020603050405020304" pitchFamily="18" charset="0"/>
              </a:rPr>
              <a:t>). </a:t>
            </a:r>
          </a:p>
          <a:p>
            <a:r>
              <a:rPr lang="pl-PL" b="0" i="0" dirty="0">
                <a:solidFill>
                  <a:srgbClr val="333333"/>
                </a:solidFill>
                <a:effectLst/>
                <a:latin typeface="Times New Roman" panose="02020603050405020304" pitchFamily="18" charset="0"/>
                <a:cs typeface="Times New Roman" panose="02020603050405020304" pitchFamily="18" charset="0"/>
              </a:rPr>
              <a:t>Uszkodzenie cewek nerkowych bliższych i ostre uszkodzenie nerek występuje rzadziej – u 25% chorych ze znacznym uszkodzeniem wątroby i u 50% z niewydolnością wątroby w przebiegu zatrucia. Szczytowe stężenie w surowicy po przyjęciu doustnym w formie tabletek lub kapsułek – po 2–4 h. Jednorazowa dawka toksyczna dla dorosłych wynosi &gt;150 mg/kg.</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063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6E6CA6-FF5A-42E3-8639-4481B7800840}"/>
              </a:ext>
            </a:extLst>
          </p:cNvPr>
          <p:cNvSpPr>
            <a:spLocks noGrp="1"/>
          </p:cNvSpPr>
          <p:nvPr>
            <p:ph type="title"/>
          </p:nvPr>
        </p:nvSpPr>
        <p:spPr/>
        <p:txBody>
          <a:bodyPr/>
          <a:lstStyle/>
          <a:p>
            <a:r>
              <a:rPr lang="pl-PL" b="1" i="0" dirty="0">
                <a:solidFill>
                  <a:srgbClr val="333333"/>
                </a:solidFill>
                <a:effectLst/>
                <a:latin typeface="Verdana" panose="020B0604030504040204" pitchFamily="34" charset="0"/>
              </a:rPr>
              <a:t>Wskazania do hospitalizacji:</a:t>
            </a:r>
            <a:endParaRPr lang="pl-PL" dirty="0"/>
          </a:p>
        </p:txBody>
      </p:sp>
      <p:sp>
        <p:nvSpPr>
          <p:cNvPr id="3" name="Symbol zastępczy zawartości 2">
            <a:extLst>
              <a:ext uri="{FF2B5EF4-FFF2-40B4-BE49-F238E27FC236}">
                <a16:creationId xmlns:a16="http://schemas.microsoft.com/office/drawing/2014/main" id="{E23A6E07-0D2D-4260-97FB-7633DD45AF86}"/>
              </a:ext>
            </a:extLst>
          </p:cNvPr>
          <p:cNvSpPr>
            <a:spLocks noGrp="1"/>
          </p:cNvSpPr>
          <p:nvPr>
            <p:ph idx="1"/>
          </p:nvPr>
        </p:nvSpPr>
        <p:spPr/>
        <p:txBody>
          <a:bodyPr/>
          <a:lstStyle/>
          <a:p>
            <a:pPr algn="l"/>
            <a:r>
              <a:rPr lang="pl-PL" dirty="0">
                <a:solidFill>
                  <a:srgbClr val="333333"/>
                </a:solidFill>
                <a:effectLst/>
              </a:rPr>
              <a:t>1) przyjęcie dawki &gt;75 mg/kg mc. w czasie krótszym niż 1 h lub niemożliwym do ustalenia (np. pacjent nieprzytomny)</a:t>
            </a:r>
          </a:p>
          <a:p>
            <a:pPr algn="l"/>
            <a:r>
              <a:rPr lang="pl-PL" dirty="0">
                <a:solidFill>
                  <a:srgbClr val="333333"/>
                </a:solidFill>
                <a:effectLst/>
              </a:rPr>
              <a:t>2) przedawkowanie leku w celach samobójczych (niezależnie od deklarowanej dawki)</a:t>
            </a:r>
          </a:p>
          <a:p>
            <a:pPr algn="l"/>
            <a:r>
              <a:rPr lang="pl-PL" dirty="0">
                <a:solidFill>
                  <a:srgbClr val="333333"/>
                </a:solidFill>
                <a:effectLst/>
              </a:rPr>
              <a:t>3) wystąpienie objawów klinicznych wskazujących na działanie toksyczne leku w trakcie jego stosowania</a:t>
            </a:r>
          </a:p>
          <a:p>
            <a:pPr algn="l"/>
            <a:r>
              <a:rPr lang="pl-PL" dirty="0">
                <a:solidFill>
                  <a:srgbClr val="333333"/>
                </a:solidFill>
                <a:effectLst/>
              </a:rPr>
              <a:t>4) przyjęcie leku w kilku dawkach w czasie dłuższym niż 1 h</a:t>
            </a:r>
          </a:p>
          <a:p>
            <a:pPr algn="l"/>
            <a:r>
              <a:rPr lang="pl-PL" dirty="0">
                <a:solidFill>
                  <a:srgbClr val="333333"/>
                </a:solidFill>
                <a:effectLst/>
              </a:rPr>
              <a:t>5) wielokrotne przyjęcie dawek </a:t>
            </a:r>
            <a:r>
              <a:rPr lang="pl-PL" dirty="0" err="1">
                <a:solidFill>
                  <a:srgbClr val="333333"/>
                </a:solidFill>
                <a:effectLst/>
              </a:rPr>
              <a:t>ponadterapeutycznych</a:t>
            </a:r>
            <a:r>
              <a:rPr lang="pl-PL" dirty="0">
                <a:solidFill>
                  <a:srgbClr val="333333"/>
                </a:solidFill>
                <a:effectLst/>
              </a:rPr>
              <a:t> – łącznie &gt;75 mg/kg mc. w ciągu 24 h.</a:t>
            </a:r>
          </a:p>
          <a:p>
            <a:endParaRPr lang="pl-PL" dirty="0"/>
          </a:p>
        </p:txBody>
      </p:sp>
    </p:spTree>
    <p:extLst>
      <p:ext uri="{BB962C8B-B14F-4D97-AF65-F5344CB8AC3E}">
        <p14:creationId xmlns:p14="http://schemas.microsoft.com/office/powerpoint/2010/main" val="104740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EAC6F-1512-49A1-98AE-3BD3BD90A874}"/>
              </a:ext>
            </a:extLst>
          </p:cNvPr>
          <p:cNvSpPr>
            <a:spLocks noGrp="1"/>
          </p:cNvSpPr>
          <p:nvPr>
            <p:ph type="title"/>
          </p:nvPr>
        </p:nvSpPr>
        <p:spPr/>
        <p:txBody>
          <a:bodyPr/>
          <a:lstStyle/>
          <a:p>
            <a:r>
              <a:rPr lang="pl-PL" dirty="0"/>
              <a:t>Zasady postępowania w ostrych zatruciach</a:t>
            </a:r>
          </a:p>
        </p:txBody>
      </p:sp>
      <p:sp>
        <p:nvSpPr>
          <p:cNvPr id="3" name="Symbol zastępczy zawartości 2">
            <a:extLst>
              <a:ext uri="{FF2B5EF4-FFF2-40B4-BE49-F238E27FC236}">
                <a16:creationId xmlns:a16="http://schemas.microsoft.com/office/drawing/2014/main" id="{768DCAFD-12BF-4FAD-902A-EEF156DCB754}"/>
              </a:ext>
            </a:extLst>
          </p:cNvPr>
          <p:cNvSpPr>
            <a:spLocks noGrp="1"/>
          </p:cNvSpPr>
          <p:nvPr>
            <p:ph idx="1"/>
          </p:nvPr>
        </p:nvSpPr>
        <p:spPr/>
        <p:txBody>
          <a:bodyPr>
            <a:normAutofit lnSpcReduction="10000"/>
          </a:bodyPr>
          <a:lstStyle/>
          <a:p>
            <a:r>
              <a:rPr lang="pl-PL" dirty="0"/>
              <a:t>Postępowanie w przypadku zatrucia rozpoczyna się od oceny pacjenta według schematu badania ABCDE </a:t>
            </a:r>
          </a:p>
          <a:p>
            <a:r>
              <a:rPr lang="pl-PL" dirty="0"/>
              <a:t>(A- drożność dróg oddechowych, B- ocena oddechu, C- ocena krążenia, D- ocena neurologiczna, E-ekspozycja, oglądanie rozebranego pacjenta). </a:t>
            </a:r>
          </a:p>
          <a:p>
            <a:r>
              <a:rPr lang="pl-PL" dirty="0"/>
              <a:t>Szczególną uwagę należy zwrócić na ocenę układu oddechowego, układu krążenia, temperaturę ciała, stan świadomości oraz objawy zatrucia. </a:t>
            </a:r>
          </a:p>
          <a:p>
            <a:r>
              <a:rPr lang="pl-PL" dirty="0"/>
              <a:t>Początkowe postępowanie z pacjentem w śpiączce, z drgawkami czy z innymi zaburzeniami powinno być jednakowe, niezależnie od rodzaju trucizny. </a:t>
            </a:r>
          </a:p>
        </p:txBody>
      </p:sp>
    </p:spTree>
    <p:extLst>
      <p:ext uri="{BB962C8B-B14F-4D97-AF65-F5344CB8AC3E}">
        <p14:creationId xmlns:p14="http://schemas.microsoft.com/office/powerpoint/2010/main" val="34289564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552865-4559-4F31-AFC7-CE0CA1D986B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E195989-508B-4790-8BD6-1EECC44BACD1}"/>
              </a:ext>
            </a:extLst>
          </p:cNvPr>
          <p:cNvSpPr>
            <a:spLocks noGrp="1"/>
          </p:cNvSpPr>
          <p:nvPr>
            <p:ph idx="1"/>
          </p:nvPr>
        </p:nvSpPr>
        <p:spPr/>
        <p:txBody>
          <a:bodyPr>
            <a:normAutofit fontScale="62500" lnSpcReduction="20000"/>
          </a:bodyPr>
          <a:lstStyle/>
          <a:p>
            <a:pPr algn="l"/>
            <a:r>
              <a:rPr lang="pl-PL" b="1" dirty="0">
                <a:solidFill>
                  <a:srgbClr val="333333"/>
                </a:solidFill>
                <a:effectLst/>
              </a:rPr>
              <a:t>2. Dekontaminacja: </a:t>
            </a:r>
            <a:r>
              <a:rPr lang="pl-PL" dirty="0">
                <a:solidFill>
                  <a:srgbClr val="333333"/>
                </a:solidFill>
                <a:effectLst/>
              </a:rPr>
              <a:t>płukanie żołądka w czasie 1 h od zatrucia, podanie </a:t>
            </a:r>
            <a:r>
              <a:rPr lang="pl-PL" u="none" strike="noStrike" dirty="0">
                <a:solidFill>
                  <a:srgbClr val="00477F"/>
                </a:solidFill>
                <a:effectLst/>
                <a:hlinkClick r:id="rId2"/>
              </a:rPr>
              <a:t>węgla aktywowanego</a:t>
            </a:r>
            <a:r>
              <a:rPr lang="pl-PL" dirty="0">
                <a:solidFill>
                  <a:srgbClr val="333333"/>
                </a:solidFill>
                <a:effectLst/>
              </a:rPr>
              <a:t> </a:t>
            </a:r>
            <a:r>
              <a:rPr lang="pl-PL" i="1" dirty="0">
                <a:solidFill>
                  <a:srgbClr val="333333"/>
                </a:solidFill>
                <a:effectLst/>
              </a:rPr>
              <a:t>p.o.</a:t>
            </a:r>
            <a:r>
              <a:rPr lang="pl-PL" dirty="0">
                <a:solidFill>
                  <a:srgbClr val="333333"/>
                </a:solidFill>
                <a:effectLst/>
              </a:rPr>
              <a:t> (50 g u dorosłych) w ciągu 1–2 h od zatrucia.</a:t>
            </a:r>
          </a:p>
          <a:p>
            <a:pPr algn="l"/>
            <a:r>
              <a:rPr lang="pl-PL" b="1" dirty="0">
                <a:solidFill>
                  <a:srgbClr val="333333"/>
                </a:solidFill>
                <a:effectLst/>
              </a:rPr>
              <a:t>3. Odtrutka: N-</a:t>
            </a:r>
            <a:r>
              <a:rPr lang="pl-PL" b="1" u="none" strike="noStrike" dirty="0" err="1">
                <a:solidFill>
                  <a:srgbClr val="00477F"/>
                </a:solidFill>
                <a:effectLst/>
                <a:hlinkClick r:id="rId3"/>
              </a:rPr>
              <a:t>acetylocysteina</a:t>
            </a:r>
            <a:r>
              <a:rPr lang="pl-PL" dirty="0">
                <a:solidFill>
                  <a:srgbClr val="333333"/>
                </a:solidFill>
                <a:effectLst/>
              </a:rPr>
              <a:t> (NAC). Preferuje się podawanie </a:t>
            </a:r>
            <a:r>
              <a:rPr lang="pl-PL" i="1" dirty="0" err="1">
                <a:solidFill>
                  <a:srgbClr val="333333"/>
                </a:solidFill>
                <a:effectLst/>
              </a:rPr>
              <a:t>i.v</a:t>
            </a:r>
            <a:r>
              <a:rPr lang="pl-PL" i="1" dirty="0">
                <a:solidFill>
                  <a:srgbClr val="333333"/>
                </a:solidFill>
                <a:effectLst/>
              </a:rPr>
              <a:t>.</a:t>
            </a:r>
            <a:r>
              <a:rPr lang="pl-PL" dirty="0">
                <a:solidFill>
                  <a:srgbClr val="333333"/>
                </a:solidFill>
                <a:effectLst/>
              </a:rPr>
              <a:t> (</a:t>
            </a:r>
            <a:r>
              <a:rPr lang="pl-PL" u="none" strike="noStrike" dirty="0" err="1">
                <a:solidFill>
                  <a:srgbClr val="780000"/>
                </a:solidFill>
                <a:effectLst/>
                <a:hlinkClick r:id="rId4"/>
              </a:rPr>
              <a:t>Acetylcysteine</a:t>
            </a:r>
            <a:r>
              <a:rPr lang="pl-PL" u="none" strike="noStrike" dirty="0">
                <a:solidFill>
                  <a:srgbClr val="780000"/>
                </a:solidFill>
                <a:effectLst/>
                <a:hlinkClick r:id="rId4"/>
              </a:rPr>
              <a:t> </a:t>
            </a:r>
            <a:r>
              <a:rPr lang="pl-PL" u="none" strike="noStrike" dirty="0" err="1">
                <a:solidFill>
                  <a:srgbClr val="780000"/>
                </a:solidFill>
                <a:effectLst/>
                <a:hlinkClick r:id="rId4"/>
              </a:rPr>
              <a:t>Sandoz</a:t>
            </a:r>
            <a:r>
              <a:rPr lang="pl-PL" dirty="0">
                <a:solidFill>
                  <a:srgbClr val="333333"/>
                </a:solidFill>
                <a:effectLst/>
              </a:rPr>
              <a:t>), ze względu na krótszy czas leczenia niż przy podaniu </a:t>
            </a:r>
            <a:r>
              <a:rPr lang="pl-PL" i="1" dirty="0">
                <a:solidFill>
                  <a:srgbClr val="333333"/>
                </a:solidFill>
                <a:effectLst/>
              </a:rPr>
              <a:t>p.o.</a:t>
            </a:r>
            <a:r>
              <a:rPr lang="pl-PL" dirty="0">
                <a:solidFill>
                  <a:srgbClr val="333333"/>
                </a:solidFill>
                <a:effectLst/>
              </a:rPr>
              <a:t> Istnieje ryzyko wystąpienia reakcji anafilaktycznej niealergicznej po podaniu NAC, ale w razie bezwzględnych wskazań nie odstępuje się od podania NAC pomimo wystąpienia objawów niepożądanych. Decyzję o podaniu NAC w ciągu pierwszych 24 h od zatrucia podejmuje się na podstawie interpretacji stężenia paracetamolu za pomocą nomogramu. Podawanie NAC należy rozpocząć, gdy zmierzona wartość znajduje się na krzywej lub powyżej niej. U pacjenta przyjętego po 24 h od zatrucia lub w niemożliwym do ustalenia czasie od przyjęcia dawki toksycznej natychmiast rozpocznij podawanie NAC.</a:t>
            </a:r>
          </a:p>
          <a:p>
            <a:pPr algn="l"/>
            <a:r>
              <a:rPr lang="pl-PL" b="1" dirty="0">
                <a:solidFill>
                  <a:srgbClr val="333333"/>
                </a:solidFill>
                <a:effectLst/>
              </a:rPr>
              <a:t>Schemat podawania NAC</a:t>
            </a:r>
            <a:r>
              <a:rPr lang="pl-PL" dirty="0">
                <a:solidFill>
                  <a:srgbClr val="333333"/>
                </a:solidFill>
                <a:effectLst/>
              </a:rPr>
              <a:t> (3 dawki w ciągu 21 h):</a:t>
            </a:r>
          </a:p>
          <a:p>
            <a:pPr algn="l"/>
            <a:r>
              <a:rPr lang="pl-PL" dirty="0">
                <a:solidFill>
                  <a:srgbClr val="333333"/>
                </a:solidFill>
                <a:effectLst/>
              </a:rPr>
              <a:t>I dawka – 150 mg/kg mc. (maks. 16,5 g) w 200 ml 5% glukozy lub 0,9% NaCl w ciągu 60 min</a:t>
            </a:r>
          </a:p>
          <a:p>
            <a:pPr algn="l"/>
            <a:r>
              <a:rPr lang="pl-PL" dirty="0">
                <a:solidFill>
                  <a:srgbClr val="333333"/>
                </a:solidFill>
                <a:effectLst/>
              </a:rPr>
              <a:t>II dawka – 50 mg/kg mc. (maks. 5,5 g) w 500 ml 5% glukozy lub 0,9% NaCl w ciągu 4 h</a:t>
            </a:r>
          </a:p>
          <a:p>
            <a:pPr algn="l"/>
            <a:r>
              <a:rPr lang="pl-PL" dirty="0">
                <a:solidFill>
                  <a:srgbClr val="333333"/>
                </a:solidFill>
                <a:effectLst/>
              </a:rPr>
              <a:t>III dawka – 100 mg/kg mc. (maks. 11 g) w 1000 ml 5% glukozy lub 0,9% NaCl w ciągu 16 h. Chorym o masie ciała &gt;110 kg podawaj NAC w dawce wyliczonej dla 110 kg. Dla kobiety ciężarnej oblicz dawkę NAC wg aktualnej masy ciała.</a:t>
            </a:r>
          </a:p>
          <a:p>
            <a:endParaRPr lang="pl-PL" dirty="0"/>
          </a:p>
        </p:txBody>
      </p:sp>
    </p:spTree>
    <p:extLst>
      <p:ext uri="{BB962C8B-B14F-4D97-AF65-F5344CB8AC3E}">
        <p14:creationId xmlns:p14="http://schemas.microsoft.com/office/powerpoint/2010/main" val="36542540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BCFD08-4BDB-4B51-8F87-3B03A404635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3E57F49-D907-4855-81E0-686E68F85ADB}"/>
              </a:ext>
            </a:extLst>
          </p:cNvPr>
          <p:cNvSpPr>
            <a:spLocks noGrp="1"/>
          </p:cNvSpPr>
          <p:nvPr>
            <p:ph idx="1"/>
          </p:nvPr>
        </p:nvSpPr>
        <p:spPr/>
        <p:txBody>
          <a:bodyPr/>
          <a:lstStyle/>
          <a:p>
            <a:pPr algn="l"/>
            <a:r>
              <a:rPr lang="pl-PL" b="1" dirty="0">
                <a:solidFill>
                  <a:srgbClr val="333333"/>
                </a:solidFill>
                <a:effectLst/>
              </a:rPr>
              <a:t>Monitorowanie terapii NAC:</a:t>
            </a:r>
            <a:r>
              <a:rPr lang="pl-PL" dirty="0">
                <a:solidFill>
                  <a:srgbClr val="333333"/>
                </a:solidFill>
                <a:effectLst/>
              </a:rPr>
              <a:t> po zakończeniu podawania NAC </a:t>
            </a:r>
            <a:r>
              <a:rPr lang="pl-PL" i="1" dirty="0" err="1">
                <a:solidFill>
                  <a:srgbClr val="333333"/>
                </a:solidFill>
                <a:effectLst/>
              </a:rPr>
              <a:t>i.v</a:t>
            </a:r>
            <a:r>
              <a:rPr lang="pl-PL" i="1" dirty="0">
                <a:solidFill>
                  <a:srgbClr val="333333"/>
                </a:solidFill>
                <a:effectLst/>
              </a:rPr>
              <a:t>.</a:t>
            </a:r>
            <a:r>
              <a:rPr lang="pl-PL" dirty="0">
                <a:solidFill>
                  <a:srgbClr val="333333"/>
                </a:solidFill>
                <a:effectLst/>
              </a:rPr>
              <a:t> konieczna kontrola parametrów laboratoryjnych (</a:t>
            </a:r>
            <a:r>
              <a:rPr lang="pl-PL" u="none" strike="noStrike" dirty="0">
                <a:solidFill>
                  <a:srgbClr val="333333"/>
                </a:solidFill>
                <a:effectLst/>
              </a:rPr>
              <a:t>INR</a:t>
            </a:r>
            <a:r>
              <a:rPr lang="pl-PL" dirty="0">
                <a:solidFill>
                  <a:srgbClr val="333333"/>
                </a:solidFill>
                <a:effectLst/>
              </a:rPr>
              <a:t>, kreatynina, gazometria, aminotransferazy, elektrolity, mleczany):</a:t>
            </a:r>
          </a:p>
          <a:p>
            <a:pPr algn="l"/>
            <a:r>
              <a:rPr lang="pl-PL" dirty="0">
                <a:solidFill>
                  <a:srgbClr val="333333"/>
                </a:solidFill>
                <a:effectLst/>
              </a:rPr>
              <a:t>1) ALT &lt;2 × </a:t>
            </a:r>
            <a:r>
              <a:rPr lang="pl-PL" u="none" strike="noStrike" dirty="0" err="1">
                <a:solidFill>
                  <a:srgbClr val="333333"/>
                </a:solidFill>
                <a:effectLst/>
              </a:rPr>
              <a:t>ggn</a:t>
            </a:r>
            <a:r>
              <a:rPr lang="pl-PL" dirty="0">
                <a:solidFill>
                  <a:srgbClr val="333333"/>
                </a:solidFill>
                <a:effectLst/>
              </a:rPr>
              <a:t> lub INR &lt;1,3 → nie trzeba kontynuować wlewu NAC</a:t>
            </a:r>
          </a:p>
          <a:p>
            <a:pPr algn="l"/>
            <a:r>
              <a:rPr lang="pl-PL" dirty="0">
                <a:solidFill>
                  <a:srgbClr val="333333"/>
                </a:solidFill>
                <a:effectLst/>
              </a:rPr>
              <a:t>2) ALT ≥2 × </a:t>
            </a:r>
            <a:r>
              <a:rPr lang="pl-PL" u="none" strike="noStrike" dirty="0" err="1">
                <a:solidFill>
                  <a:srgbClr val="333333"/>
                </a:solidFill>
                <a:effectLst/>
              </a:rPr>
              <a:t>ggn</a:t>
            </a:r>
            <a:r>
              <a:rPr lang="pl-PL" dirty="0">
                <a:solidFill>
                  <a:srgbClr val="333333"/>
                </a:solidFill>
                <a:effectLst/>
              </a:rPr>
              <a:t> lub podwojenie w stosunku do wartości wyjściowej, lub INR &lt;1,3 → konieczne dalsze leczenie NAC w dawce 100 mg/kg mc.; po 8–16 h podawania NAC ponownie skontroluj ww. parametry</a:t>
            </a:r>
          </a:p>
          <a:p>
            <a:pPr algn="l"/>
            <a:r>
              <a:rPr lang="pl-PL" dirty="0">
                <a:solidFill>
                  <a:srgbClr val="333333"/>
                </a:solidFill>
                <a:effectLst/>
              </a:rPr>
              <a:t>3) terapię NAC włączono jedynie ze względu na cechy uszkodzenia wątroby → kontynuuj do chwili normalizacji wskaźnika INR ≤1,3 lub zmniejszenia jego wartości &lt;3,0 w 2 kolejnych oznaczeniach.</a:t>
            </a:r>
          </a:p>
          <a:p>
            <a:endParaRPr lang="pl-PL" dirty="0"/>
          </a:p>
        </p:txBody>
      </p:sp>
    </p:spTree>
    <p:extLst>
      <p:ext uri="{BB962C8B-B14F-4D97-AF65-F5344CB8AC3E}">
        <p14:creationId xmlns:p14="http://schemas.microsoft.com/office/powerpoint/2010/main" val="2330401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E24FF8-5DFE-473C-97B1-8FB074134869}"/>
              </a:ext>
            </a:extLst>
          </p:cNvPr>
          <p:cNvSpPr>
            <a:spLocks noGrp="1"/>
          </p:cNvSpPr>
          <p:nvPr>
            <p:ph type="title"/>
          </p:nvPr>
        </p:nvSpPr>
        <p:spPr/>
        <p:txBody>
          <a:bodyPr>
            <a:normAutofit/>
          </a:bodyPr>
          <a:lstStyle/>
          <a:p>
            <a:r>
              <a:rPr lang="pl-PL" sz="3200" dirty="0">
                <a:latin typeface="Times New Roman" panose="02020603050405020304" pitchFamily="18" charset="0"/>
                <a:cs typeface="Times New Roman" panose="02020603050405020304" pitchFamily="18" charset="0"/>
              </a:rPr>
              <a:t>Metanol </a:t>
            </a:r>
            <a:r>
              <a:rPr lang="pl-PL" sz="3200" b="0" i="0" dirty="0">
                <a:solidFill>
                  <a:srgbClr val="333333"/>
                </a:solidFill>
                <a:effectLst/>
                <a:latin typeface="Times New Roman" panose="02020603050405020304" pitchFamily="18" charset="0"/>
                <a:cs typeface="Times New Roman" panose="02020603050405020304" pitchFamily="18" charset="0"/>
              </a:rPr>
              <a:t>Dawka śmiertelna metanolu – 0,5–1 ml/kg mc</a:t>
            </a:r>
            <a:br>
              <a:rPr lang="pl-PL" dirty="0"/>
            </a:br>
            <a:endParaRPr lang="pl-PL" dirty="0"/>
          </a:p>
        </p:txBody>
      </p:sp>
      <p:sp>
        <p:nvSpPr>
          <p:cNvPr id="3" name="Symbol zastępczy zawartości 2">
            <a:extLst>
              <a:ext uri="{FF2B5EF4-FFF2-40B4-BE49-F238E27FC236}">
                <a16:creationId xmlns:a16="http://schemas.microsoft.com/office/drawing/2014/main" id="{5BDA9013-A386-4A10-9385-E349741A19F4}"/>
              </a:ext>
            </a:extLst>
          </p:cNvPr>
          <p:cNvSpPr>
            <a:spLocks noGrp="1"/>
          </p:cNvSpPr>
          <p:nvPr>
            <p:ph idx="1"/>
          </p:nvPr>
        </p:nvSpPr>
        <p:spPr>
          <a:xfrm>
            <a:off x="838200" y="1069144"/>
            <a:ext cx="10515600" cy="5613009"/>
          </a:xfrm>
        </p:spPr>
        <p:txBody>
          <a:bodyPr>
            <a:normAutofit/>
          </a:bodyPr>
          <a:lstStyle/>
          <a:p>
            <a:pPr marL="0" indent="0">
              <a:buNone/>
            </a:pPr>
            <a:r>
              <a:rPr lang="pl-PL" sz="1800" b="1" i="0" dirty="0">
                <a:solidFill>
                  <a:srgbClr val="FF0000"/>
                </a:solidFill>
                <a:effectLst/>
                <a:latin typeface="Times New Roman" panose="02020603050405020304" pitchFamily="18" charset="0"/>
                <a:cs typeface="Times New Roman" panose="02020603050405020304" pitchFamily="18" charset="0"/>
              </a:rPr>
              <a:t>Alkohol metylowy (</a:t>
            </a:r>
            <a:r>
              <a:rPr lang="pl-PL" sz="1800" b="1" i="0" dirty="0">
                <a:solidFill>
                  <a:srgbClr val="000000"/>
                </a:solidFill>
                <a:effectLst/>
                <a:latin typeface="Times New Roman" panose="02020603050405020304" pitchFamily="18" charset="0"/>
                <a:cs typeface="Times New Roman" panose="02020603050405020304" pitchFamily="18" charset="0"/>
              </a:rPr>
              <a:t>metanol, spirytus drzewny) posiada zastosowanie, np. przy produkcji włókien syntetycznych.</a:t>
            </a:r>
            <a:r>
              <a:rPr lang="pl-PL" sz="1800" dirty="0">
                <a:solidFill>
                  <a:srgbClr val="000000"/>
                </a:solidFill>
                <a:latin typeface="Times New Roman" panose="02020603050405020304" pitchFamily="18" charset="0"/>
                <a:cs typeface="Times New Roman" panose="02020603050405020304" pitchFamily="18" charset="0"/>
              </a:rPr>
              <a:t>  Posiada on szerokie zastosowanie w różnych technicznych dziedzinach, np. wykorzystywany jest do produkcji barwników lub rozpuszczalników, nawet paliw do silników spalinowych</a:t>
            </a:r>
            <a:endParaRPr lang="pl-PL" sz="1800" b="0" i="0"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pl-PL" sz="1800" b="0" i="0" dirty="0">
                <a:solidFill>
                  <a:srgbClr val="FF0000"/>
                </a:solidFill>
                <a:effectLst/>
                <a:latin typeface="Times New Roman" panose="02020603050405020304" pitchFamily="18" charset="0"/>
                <a:cs typeface="Times New Roman" panose="02020603050405020304" pitchFamily="18" charset="0"/>
              </a:rPr>
              <a:t>Na podstawie smaku i zapachu nie da się go odróżnić od alkoholu etylowego, co jest przyczyną zatruć przy spożywaniu alkoholu nieznanego pochodzenia (zawierającego metanol zamiast etanolu). </a:t>
            </a:r>
          </a:p>
          <a:p>
            <a:pPr marL="0" indent="0">
              <a:buNone/>
            </a:pPr>
            <a:r>
              <a:rPr lang="pl-PL" sz="1800" b="0" i="0" dirty="0">
                <a:solidFill>
                  <a:srgbClr val="333333"/>
                </a:solidFill>
                <a:effectLst/>
                <a:latin typeface="Times New Roman" panose="02020603050405020304" pitchFamily="18" charset="0"/>
                <a:cs typeface="Times New Roman" panose="02020603050405020304" pitchFamily="18" charset="0"/>
              </a:rPr>
              <a:t>Wchłania się szybko z przewodu pokarmowego. Stężenie szczytowe we krwi po 30–60 min od wypicia. </a:t>
            </a:r>
          </a:p>
          <a:p>
            <a:pPr marL="0" indent="0">
              <a:buNone/>
            </a:pPr>
            <a:r>
              <a:rPr lang="pl-PL" sz="1800" b="0" i="0" dirty="0">
                <a:solidFill>
                  <a:srgbClr val="333333"/>
                </a:solidFill>
                <a:effectLst/>
                <a:latin typeface="Times New Roman" panose="02020603050405020304" pitchFamily="18" charset="0"/>
                <a:cs typeface="Times New Roman" panose="02020603050405020304" pitchFamily="18" charset="0"/>
              </a:rPr>
              <a:t>Metabolizowany w wątrobie, wolniej niż etanol, przez dehydrogenazę alkoholową do formaldehydu i kwasu mrówkowego – metabolity te są śmiertelnie trujące, powodują ciężką kwasicę </a:t>
            </a:r>
            <a:r>
              <a:rPr lang="pl-PL" sz="1800" b="0" i="0" dirty="0" err="1">
                <a:solidFill>
                  <a:srgbClr val="333333"/>
                </a:solidFill>
                <a:effectLst/>
                <a:latin typeface="Times New Roman" panose="02020603050405020304" pitchFamily="18" charset="0"/>
                <a:cs typeface="Times New Roman" panose="02020603050405020304" pitchFamily="18" charset="0"/>
              </a:rPr>
              <a:t>nieoddechową</a:t>
            </a:r>
            <a:r>
              <a:rPr lang="pl-PL" sz="1800" b="0" i="0" dirty="0">
                <a:solidFill>
                  <a:srgbClr val="333333"/>
                </a:solidFill>
                <a:effectLst/>
                <a:latin typeface="Times New Roman" panose="02020603050405020304" pitchFamily="18" charset="0"/>
                <a:cs typeface="Times New Roman" panose="02020603050405020304" pitchFamily="18" charset="0"/>
              </a:rPr>
              <a:t> i uszkodzenia narządowe. </a:t>
            </a:r>
          </a:p>
          <a:p>
            <a:pPr marL="0" indent="0">
              <a:buNone/>
            </a:pPr>
            <a:r>
              <a:rPr lang="pl-PL" sz="1800" b="0" i="0" dirty="0">
                <a:solidFill>
                  <a:srgbClr val="333333"/>
                </a:solidFill>
                <a:effectLst/>
                <a:latin typeface="Times New Roman" panose="02020603050405020304" pitchFamily="18" charset="0"/>
                <a:cs typeface="Times New Roman" panose="02020603050405020304" pitchFamily="18" charset="0"/>
              </a:rPr>
              <a:t>Rozwijająca się kwasica jest potęgowana przez gromadzenie się kwasu mlekowego wskutek wtórnej hipoksji komórkowej. </a:t>
            </a:r>
          </a:p>
          <a:p>
            <a:pPr marL="0" indent="0">
              <a:buNone/>
            </a:pPr>
            <a:r>
              <a:rPr lang="pl-PL" sz="1800" b="0" i="0" dirty="0">
                <a:solidFill>
                  <a:srgbClr val="FF0000"/>
                </a:solidFill>
                <a:effectLst/>
                <a:latin typeface="Times New Roman" panose="02020603050405020304" pitchFamily="18" charset="0"/>
                <a:cs typeface="Times New Roman" panose="02020603050405020304" pitchFamily="18" charset="0"/>
              </a:rPr>
              <a:t>Dawka śmiertelna metanolu – 0,5–1 ml/kg mc.</a:t>
            </a:r>
            <a:endParaRPr lang="pl-PL" sz="1800" dirty="0">
              <a:solidFill>
                <a:srgbClr val="FF0000"/>
              </a:solidFill>
              <a:latin typeface="Times New Roman" panose="02020603050405020304" pitchFamily="18" charset="0"/>
              <a:cs typeface="Times New Roman" panose="02020603050405020304" pitchFamily="18" charset="0"/>
            </a:endParaRPr>
          </a:p>
          <a:p>
            <a:pPr marL="0" indent="0">
              <a:buNone/>
            </a:pPr>
            <a:endParaRPr lang="pl-PL" sz="1800" dirty="0">
              <a:latin typeface="Times New Roman" panose="02020603050405020304" pitchFamily="18" charset="0"/>
              <a:cs typeface="Times New Roman" panose="02020603050405020304" pitchFamily="18" charset="0"/>
            </a:endParaRPr>
          </a:p>
          <a:p>
            <a:pPr marL="0" indent="0">
              <a:buNone/>
            </a:pPr>
            <a:r>
              <a:rPr lang="pl-PL" sz="1800" b="1" i="0" dirty="0">
                <a:solidFill>
                  <a:srgbClr val="333333"/>
                </a:solidFill>
                <a:effectLst/>
                <a:latin typeface="Times New Roman" panose="02020603050405020304" pitchFamily="18" charset="0"/>
                <a:cs typeface="Times New Roman" panose="02020603050405020304" pitchFamily="18" charset="0"/>
              </a:rPr>
              <a:t>Metanol to silna trucizna</a:t>
            </a:r>
            <a:r>
              <a:rPr lang="pl-PL" sz="1800" b="0" i="0" dirty="0">
                <a:solidFill>
                  <a:srgbClr val="333333"/>
                </a:solidFill>
                <a:effectLst/>
                <a:latin typeface="Times New Roman" panose="02020603050405020304" pitchFamily="18" charset="0"/>
                <a:cs typeface="Times New Roman" panose="02020603050405020304" pitchFamily="18" charset="0"/>
              </a:rPr>
              <a:t>. </a:t>
            </a:r>
          </a:p>
          <a:p>
            <a:pPr marL="0" indent="0">
              <a:buNone/>
            </a:pPr>
            <a:r>
              <a:rPr lang="pl-PL" sz="1800" b="0" i="0" dirty="0">
                <a:solidFill>
                  <a:srgbClr val="333333"/>
                </a:solidFill>
                <a:effectLst/>
                <a:latin typeface="Times New Roman" panose="02020603050405020304" pitchFamily="18" charset="0"/>
                <a:cs typeface="Times New Roman" panose="02020603050405020304" pitchFamily="18" charset="0"/>
              </a:rPr>
              <a:t>Do organizmu dostaje się drogą pokarmową i oddechową, a jego największe ilości kumulują się szczególnie w uwodnionych częściach ciała. </a:t>
            </a:r>
            <a:r>
              <a:rPr lang="pl-PL" sz="1800" b="1" i="0" dirty="0">
                <a:solidFill>
                  <a:srgbClr val="333333"/>
                </a:solidFill>
                <a:effectLst/>
                <a:latin typeface="Times New Roman" panose="02020603050405020304" pitchFamily="18" charset="0"/>
                <a:cs typeface="Times New Roman" panose="02020603050405020304" pitchFamily="18" charset="0"/>
              </a:rPr>
              <a:t>Metanol sam w sobie nie szkodzi naszemu organizmowi</a:t>
            </a:r>
            <a:r>
              <a:rPr lang="pl-PL" sz="1800" b="0" i="0" dirty="0">
                <a:solidFill>
                  <a:srgbClr val="333333"/>
                </a:solidFill>
                <a:effectLst/>
                <a:latin typeface="Times New Roman" panose="02020603050405020304" pitchFamily="18" charset="0"/>
                <a:cs typeface="Times New Roman" panose="02020603050405020304" pitchFamily="18" charset="0"/>
              </a:rPr>
              <a:t>, jednak po przeniknięciu rozkłada się na kwas mrówkowy i formaldehyd. Są to dwie bardzo szkodliwe, toksyczne substancje, które </a:t>
            </a:r>
            <a:r>
              <a:rPr lang="pl-PL" sz="1800" b="0" i="0" dirty="0">
                <a:effectLst/>
                <a:latin typeface="Times New Roman" panose="02020603050405020304" pitchFamily="18" charset="0"/>
                <a:cs typeface="Times New Roman" panose="02020603050405020304" pitchFamily="18" charset="0"/>
              </a:rPr>
              <a:t>uszkadzają </a:t>
            </a:r>
            <a:r>
              <a:rPr lang="pl-PL" sz="1800" dirty="0">
                <a:latin typeface="Times New Roman" panose="02020603050405020304" pitchFamily="18" charset="0"/>
                <a:cs typeface="Times New Roman" panose="02020603050405020304" pitchFamily="18" charset="0"/>
              </a:rPr>
              <a:t>nerki</a:t>
            </a:r>
            <a:r>
              <a:rPr lang="pl-PL" sz="1800" b="0" i="0" dirty="0">
                <a:effectLst/>
                <a:latin typeface="Times New Roman" panose="02020603050405020304" pitchFamily="18" charset="0"/>
                <a:cs typeface="Times New Roman" panose="02020603050405020304" pitchFamily="18" charset="0"/>
              </a:rPr>
              <a:t>, </a:t>
            </a:r>
            <a:r>
              <a:rPr lang="pl-PL" sz="1800" dirty="0">
                <a:latin typeface="Times New Roman" panose="02020603050405020304" pitchFamily="18" charset="0"/>
                <a:cs typeface="Times New Roman" panose="02020603050405020304" pitchFamily="18" charset="0"/>
              </a:rPr>
              <a:t>serce</a:t>
            </a:r>
            <a:r>
              <a:rPr lang="pl-PL" sz="1800" b="0" i="0" dirty="0">
                <a:effectLst/>
                <a:latin typeface="Times New Roman" panose="02020603050405020304" pitchFamily="18" charset="0"/>
                <a:cs typeface="Times New Roman" panose="02020603050405020304" pitchFamily="18" charset="0"/>
              </a:rPr>
              <a:t>, </a:t>
            </a:r>
            <a:r>
              <a:rPr lang="pl-PL" sz="1800" dirty="0">
                <a:latin typeface="Times New Roman" panose="02020603050405020304" pitchFamily="18" charset="0"/>
                <a:cs typeface="Times New Roman" panose="02020603050405020304" pitchFamily="18" charset="0"/>
              </a:rPr>
              <a:t>wątrobę </a:t>
            </a:r>
            <a:r>
              <a:rPr lang="pl-PL" sz="1800" b="0" i="0" dirty="0">
                <a:effectLst/>
                <a:latin typeface="Times New Roman" panose="02020603050405020304" pitchFamily="18" charset="0"/>
                <a:cs typeface="Times New Roman" panose="02020603050405020304" pitchFamily="18" charset="0"/>
              </a:rPr>
              <a:t>i </a:t>
            </a:r>
            <a:r>
              <a:rPr lang="pl-PL" sz="1800" dirty="0">
                <a:latin typeface="Times New Roman" panose="02020603050405020304" pitchFamily="18" charset="0"/>
                <a:cs typeface="Times New Roman" panose="02020603050405020304" pitchFamily="18" charset="0"/>
              </a:rPr>
              <a:t>układ nerwowy. </a:t>
            </a:r>
          </a:p>
        </p:txBody>
      </p:sp>
    </p:spTree>
    <p:extLst>
      <p:ext uri="{BB962C8B-B14F-4D97-AF65-F5344CB8AC3E}">
        <p14:creationId xmlns:p14="http://schemas.microsoft.com/office/powerpoint/2010/main" val="27263284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7E5D08-395E-4568-81B1-76E1C375155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3DBCC34-1650-4C71-812C-7FF16F698665}"/>
              </a:ext>
            </a:extLst>
          </p:cNvPr>
          <p:cNvSpPr>
            <a:spLocks noGrp="1"/>
          </p:cNvSpPr>
          <p:nvPr>
            <p:ph idx="1"/>
          </p:nvPr>
        </p:nvSpPr>
        <p:spPr/>
        <p:txBody>
          <a:bodyPr>
            <a:normAutofit lnSpcReduction="10000"/>
          </a:bodyPr>
          <a:lstStyle/>
          <a:p>
            <a:r>
              <a:rPr lang="pl-PL" b="1" i="0" dirty="0">
                <a:solidFill>
                  <a:srgbClr val="353535"/>
                </a:solidFill>
                <a:effectLst/>
                <a:latin typeface="Lato" panose="020F0502020204030203" pitchFamily="34" charset="0"/>
              </a:rPr>
              <a:t>Rozpoznanie zatrucia metanolem w warunkach Zespołu Ratownictwa Medycznego jest trudne. Niespecyficzne objawy podmiotowe oraz przedmiotowe mogą wskazywać na wiele innych stanów nagłych, niespójne informacje uzyskane z wywiadu sprawiają, że w wielu przypadkach rozpoznanie spożycia toksycznej substancji staje się nieuchwytne. Powikłania w postaci zaburzeń widzenia, objawów neurologicznych oraz narastającej kwasicy metabolicznej są przyczyną wysokiej śmiertelności. W postępowaniu z pacjentem wykazującym zatrucie alkoholem metylowym istotne są rozpoznanie toksycznej substancji oraz szybki transportu do ośrodka specjalistycznego.</a:t>
            </a:r>
            <a:endParaRPr lang="pl-PL" dirty="0"/>
          </a:p>
        </p:txBody>
      </p:sp>
    </p:spTree>
    <p:extLst>
      <p:ext uri="{BB962C8B-B14F-4D97-AF65-F5344CB8AC3E}">
        <p14:creationId xmlns:p14="http://schemas.microsoft.com/office/powerpoint/2010/main" val="7742571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22F1CD-7692-40CA-9C07-B2139E96C0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11E207C-EA6E-47A5-B31B-C7EF46B532A3}"/>
              </a:ext>
            </a:extLst>
          </p:cNvPr>
          <p:cNvSpPr>
            <a:spLocks noGrp="1"/>
          </p:cNvSpPr>
          <p:nvPr>
            <p:ph idx="1"/>
          </p:nvPr>
        </p:nvSpPr>
        <p:spPr/>
        <p:txBody>
          <a:bodyPr>
            <a:normAutofit fontScale="70000" lnSpcReduction="20000"/>
          </a:bodyPr>
          <a:lstStyle/>
          <a:p>
            <a:pPr marL="0" indent="0" algn="l" fontAlgn="base">
              <a:buNone/>
            </a:pPr>
            <a:r>
              <a:rPr lang="pl-PL" b="1" i="0" dirty="0">
                <a:solidFill>
                  <a:srgbClr val="333333"/>
                </a:solidFill>
                <a:effectLst/>
                <a:latin typeface="Muli"/>
              </a:rPr>
              <a:t>Objawy zatrucia alkoholem metylowym pojawiają się po różnym czasie</a:t>
            </a:r>
            <a:r>
              <a:rPr lang="pl-PL" b="0" i="0" dirty="0">
                <a:solidFill>
                  <a:srgbClr val="333333"/>
                </a:solidFill>
                <a:effectLst/>
                <a:latin typeface="Muli"/>
              </a:rPr>
              <a:t> - od godziny do 24 godzin.</a:t>
            </a:r>
          </a:p>
          <a:p>
            <a:pPr marL="0" indent="0" algn="l" fontAlgn="base">
              <a:buNone/>
            </a:pPr>
            <a:r>
              <a:rPr lang="pl-PL" b="1" i="0" dirty="0">
                <a:solidFill>
                  <a:srgbClr val="FF0000"/>
                </a:solidFill>
                <a:effectLst/>
                <a:latin typeface="Muli"/>
              </a:rPr>
              <a:t>Wyróżniamy trzy fazy zatrucia metanolem:</a:t>
            </a:r>
            <a:endParaRPr lang="pl-PL" b="0" i="0" dirty="0">
              <a:solidFill>
                <a:srgbClr val="FF0000"/>
              </a:solidFill>
              <a:effectLst/>
              <a:latin typeface="Muli"/>
            </a:endParaRPr>
          </a:p>
          <a:p>
            <a:pPr algn="l" fontAlgn="base">
              <a:buFont typeface="Arial" panose="020B0604020202020204" pitchFamily="34" charset="0"/>
              <a:buChar char="•"/>
            </a:pPr>
            <a:r>
              <a:rPr lang="pl-PL" b="1" i="0" dirty="0">
                <a:solidFill>
                  <a:srgbClr val="333333"/>
                </a:solidFill>
                <a:effectLst/>
                <a:latin typeface="Muli"/>
              </a:rPr>
              <a:t>Faza narkotyczna (I)</a:t>
            </a:r>
            <a:r>
              <a:rPr lang="pl-PL" b="0" i="0" dirty="0">
                <a:solidFill>
                  <a:srgbClr val="333333"/>
                </a:solidFill>
                <a:effectLst/>
                <a:latin typeface="Muli"/>
              </a:rPr>
              <a:t> –  objawy podobne są do tych, jakie obserwuje się po spożyciu etanolu –</a:t>
            </a:r>
            <a:r>
              <a:rPr lang="pl-PL" b="0" i="0" dirty="0">
                <a:effectLst/>
                <a:latin typeface="Muli"/>
              </a:rPr>
              <a:t> </a:t>
            </a:r>
            <a:r>
              <a:rPr lang="pl-PL" dirty="0">
                <a:latin typeface="Muli"/>
              </a:rPr>
              <a:t>ból głowy</a:t>
            </a:r>
            <a:r>
              <a:rPr lang="pl-PL" b="0" i="0" dirty="0">
                <a:effectLst/>
                <a:latin typeface="Muli"/>
              </a:rPr>
              <a:t>, </a:t>
            </a:r>
            <a:r>
              <a:rPr lang="pl-PL" dirty="0">
                <a:latin typeface="Muli"/>
              </a:rPr>
              <a:t>zawroty głowy</a:t>
            </a:r>
            <a:r>
              <a:rPr lang="pl-PL" b="0" i="0" dirty="0">
                <a:effectLst/>
                <a:latin typeface="Muli"/>
              </a:rPr>
              <a:t>, </a:t>
            </a:r>
            <a:r>
              <a:rPr lang="pl-PL" dirty="0">
                <a:latin typeface="Muli"/>
              </a:rPr>
              <a:t>nudności</a:t>
            </a:r>
            <a:r>
              <a:rPr lang="pl-PL" b="0" i="0" dirty="0">
                <a:effectLst/>
                <a:latin typeface="Muli"/>
              </a:rPr>
              <a:t>, </a:t>
            </a:r>
            <a:r>
              <a:rPr lang="pl-PL" dirty="0">
                <a:latin typeface="Muli"/>
              </a:rPr>
              <a:t>wymioty</a:t>
            </a:r>
            <a:r>
              <a:rPr lang="pl-PL" b="0" i="0" dirty="0">
                <a:effectLst/>
                <a:latin typeface="Muli"/>
              </a:rPr>
              <a:t>, </a:t>
            </a:r>
            <a:r>
              <a:rPr lang="pl-PL" dirty="0">
                <a:latin typeface="Muli"/>
              </a:rPr>
              <a:t>osłabienie</a:t>
            </a:r>
            <a:r>
              <a:rPr lang="pl-PL" b="0" i="0" dirty="0">
                <a:effectLst/>
                <a:latin typeface="Muli"/>
              </a:rPr>
              <a:t>.</a:t>
            </a:r>
          </a:p>
          <a:p>
            <a:pPr algn="l" fontAlgn="base">
              <a:buFont typeface="Arial" panose="020B0604020202020204" pitchFamily="34" charset="0"/>
              <a:buChar char="•"/>
            </a:pPr>
            <a:r>
              <a:rPr lang="pl-PL" b="1" i="0" dirty="0">
                <a:solidFill>
                  <a:srgbClr val="333333"/>
                </a:solidFill>
                <a:effectLst/>
                <a:latin typeface="Muli"/>
              </a:rPr>
              <a:t>Faza </a:t>
            </a:r>
            <a:r>
              <a:rPr lang="pl-PL" b="1" i="0" dirty="0" err="1">
                <a:solidFill>
                  <a:srgbClr val="333333"/>
                </a:solidFill>
                <a:effectLst/>
                <a:latin typeface="Muli"/>
              </a:rPr>
              <a:t>kwasicza</a:t>
            </a:r>
            <a:r>
              <a:rPr lang="pl-PL" b="1" i="0" dirty="0">
                <a:solidFill>
                  <a:srgbClr val="333333"/>
                </a:solidFill>
                <a:effectLst/>
                <a:latin typeface="Muli"/>
              </a:rPr>
              <a:t> (II)</a:t>
            </a:r>
            <a:r>
              <a:rPr lang="pl-PL" b="0" i="0" dirty="0">
                <a:solidFill>
                  <a:srgbClr val="333333"/>
                </a:solidFill>
                <a:effectLst/>
                <a:latin typeface="Muli"/>
              </a:rPr>
              <a:t> – </a:t>
            </a:r>
            <a:r>
              <a:rPr lang="pl-PL" b="0" i="0" dirty="0">
                <a:effectLst/>
                <a:latin typeface="Muli"/>
              </a:rPr>
              <a:t>dochodzi do zakwaszenia organizmu. Pojawia się </a:t>
            </a:r>
            <a:r>
              <a:rPr lang="pl-PL" dirty="0">
                <a:latin typeface="Muli"/>
              </a:rPr>
              <a:t>ból brzucha</a:t>
            </a:r>
            <a:r>
              <a:rPr lang="pl-PL" b="0" i="0" dirty="0">
                <a:effectLst/>
                <a:latin typeface="Muli"/>
              </a:rPr>
              <a:t>, </a:t>
            </a:r>
            <a:r>
              <a:rPr lang="pl-PL" dirty="0">
                <a:latin typeface="Muli"/>
              </a:rPr>
              <a:t>niskie ciśnienie tętnicze</a:t>
            </a:r>
            <a:r>
              <a:rPr lang="pl-PL" b="0" i="0" dirty="0">
                <a:effectLst/>
                <a:latin typeface="Muli"/>
              </a:rPr>
              <a:t>, przekrwione spojówki, zaczerwieniona skóra.</a:t>
            </a:r>
          </a:p>
          <a:p>
            <a:pPr algn="l" fontAlgn="base">
              <a:buFont typeface="Arial" panose="020B0604020202020204" pitchFamily="34" charset="0"/>
              <a:buChar char="•"/>
            </a:pPr>
            <a:r>
              <a:rPr lang="pl-PL" b="1" i="0" dirty="0">
                <a:solidFill>
                  <a:srgbClr val="333333"/>
                </a:solidFill>
                <a:effectLst/>
                <a:latin typeface="Muli"/>
              </a:rPr>
              <a:t>Faza uszkodzenia ośrodkowego układu nerwowego (III)</a:t>
            </a:r>
            <a:r>
              <a:rPr lang="pl-PL" b="0" i="0" dirty="0">
                <a:solidFill>
                  <a:srgbClr val="333333"/>
                </a:solidFill>
                <a:effectLst/>
                <a:latin typeface="Muli"/>
              </a:rPr>
              <a:t> – w ostatniej fazie pojawiają się problemy z ostrością widzenia. Brak kontroli nad odruchami fizjologicznymi. Pobudzenie stopniowo przechodzi w </a:t>
            </a:r>
            <a:r>
              <a:rPr lang="pl-PL" b="0" i="0" dirty="0">
                <a:effectLst/>
                <a:latin typeface="Muli"/>
              </a:rPr>
              <a:t>osłabienie i </a:t>
            </a:r>
            <a:r>
              <a:rPr lang="pl-PL" dirty="0">
                <a:latin typeface="Muli"/>
              </a:rPr>
              <a:t>śpiączkę</a:t>
            </a:r>
            <a:r>
              <a:rPr lang="pl-PL" b="0" i="0" dirty="0">
                <a:effectLst/>
                <a:latin typeface="Muli"/>
              </a:rPr>
              <a:t>. Mogą pojawić się również trudności w </a:t>
            </a:r>
            <a:r>
              <a:rPr lang="pl-PL" dirty="0">
                <a:latin typeface="Muli"/>
              </a:rPr>
              <a:t>oddychaniu</a:t>
            </a:r>
            <a:r>
              <a:rPr lang="pl-PL" b="0" i="0" dirty="0">
                <a:effectLst/>
                <a:latin typeface="Muli"/>
              </a:rPr>
              <a:t>.</a:t>
            </a:r>
          </a:p>
          <a:p>
            <a:pPr marL="0" indent="0">
              <a:buNone/>
            </a:pPr>
            <a:br>
              <a:rPr lang="pl-PL" b="0" i="0" dirty="0">
                <a:solidFill>
                  <a:srgbClr val="333333"/>
                </a:solidFill>
                <a:effectLst/>
                <a:latin typeface="Poppins" panose="00000500000000000000" pitchFamily="2" charset="-18"/>
              </a:rPr>
            </a:br>
            <a:r>
              <a:rPr lang="pl-PL" b="0" i="0" dirty="0">
                <a:solidFill>
                  <a:srgbClr val="333333"/>
                </a:solidFill>
                <a:effectLst/>
                <a:latin typeface="Muli"/>
              </a:rPr>
              <a:t>Alkohol metylowy jest silną trucizną. Spożycie </a:t>
            </a:r>
            <a:r>
              <a:rPr lang="pl-PL" b="1" i="0" dirty="0">
                <a:solidFill>
                  <a:srgbClr val="333333"/>
                </a:solidFill>
                <a:effectLst/>
                <a:latin typeface="Muli"/>
              </a:rPr>
              <a:t>8–10 gramów powoduje ślepotę, a 12–20 gramów śmierć.</a:t>
            </a:r>
            <a:r>
              <a:rPr lang="pl-PL" b="0" i="0" dirty="0">
                <a:solidFill>
                  <a:srgbClr val="333333"/>
                </a:solidFill>
                <a:effectLst/>
                <a:latin typeface="Muli"/>
              </a:rPr>
              <a:t> Do najczęstszych zatruć alkoholem metylowym dochodzi w wyniku jego omyłkowego spożycia – zamiast alkoholu etylowego. Konsystencja smak i zapach obydwóch alkoholi są do siebie podobne.</a:t>
            </a:r>
            <a:endParaRPr lang="pl-PL" dirty="0"/>
          </a:p>
        </p:txBody>
      </p:sp>
    </p:spTree>
    <p:extLst>
      <p:ext uri="{BB962C8B-B14F-4D97-AF65-F5344CB8AC3E}">
        <p14:creationId xmlns:p14="http://schemas.microsoft.com/office/powerpoint/2010/main" val="25575590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B9E8DA-AF33-4B48-97C4-8D47C6F1FB58}"/>
              </a:ext>
            </a:extLst>
          </p:cNvPr>
          <p:cNvSpPr>
            <a:spLocks noGrp="1"/>
          </p:cNvSpPr>
          <p:nvPr>
            <p:ph type="title"/>
          </p:nvPr>
        </p:nvSpPr>
        <p:spPr/>
        <p:txBody>
          <a:bodyPr/>
          <a:lstStyle/>
          <a:p>
            <a:r>
              <a:rPr lang="pl-PL" dirty="0"/>
              <a:t>Leczenie zatrucia metanolem </a:t>
            </a:r>
          </a:p>
        </p:txBody>
      </p:sp>
      <p:sp>
        <p:nvSpPr>
          <p:cNvPr id="3" name="Symbol zastępczy zawartości 2">
            <a:extLst>
              <a:ext uri="{FF2B5EF4-FFF2-40B4-BE49-F238E27FC236}">
                <a16:creationId xmlns:a16="http://schemas.microsoft.com/office/drawing/2014/main" id="{2DD2F5C5-A85E-4B57-A6D8-10EEFE3D9266}"/>
              </a:ext>
            </a:extLst>
          </p:cNvPr>
          <p:cNvSpPr>
            <a:spLocks noGrp="1"/>
          </p:cNvSpPr>
          <p:nvPr>
            <p:ph idx="1"/>
          </p:nvPr>
        </p:nvSpPr>
        <p:spPr>
          <a:xfrm>
            <a:off x="838200" y="1420837"/>
            <a:ext cx="10515600" cy="5669280"/>
          </a:xfrm>
        </p:spPr>
        <p:txBody>
          <a:bodyPr>
            <a:normAutofit fontScale="55000" lnSpcReduction="20000"/>
          </a:bodyPr>
          <a:lstStyle/>
          <a:p>
            <a:pPr marL="0" indent="0" algn="l">
              <a:buNone/>
            </a:pPr>
            <a:r>
              <a:rPr lang="pl-PL" b="1" dirty="0">
                <a:solidFill>
                  <a:srgbClr val="333333"/>
                </a:solidFill>
                <a:effectLst/>
              </a:rPr>
              <a:t>1. Dekontaminacja:</a:t>
            </a:r>
            <a:r>
              <a:rPr lang="pl-PL" dirty="0">
                <a:solidFill>
                  <a:srgbClr val="C00000"/>
                </a:solidFill>
                <a:effectLst/>
              </a:rPr>
              <a:t> nie zaleca się płukania żołądka ani stosowania węgla aktywowanego.</a:t>
            </a:r>
          </a:p>
          <a:p>
            <a:pPr marL="0" indent="0" algn="l">
              <a:buNone/>
            </a:pPr>
            <a:r>
              <a:rPr lang="pl-PL" b="1" dirty="0">
                <a:solidFill>
                  <a:srgbClr val="333333"/>
                </a:solidFill>
                <a:effectLst/>
              </a:rPr>
              <a:t>2. Odtrutki:</a:t>
            </a:r>
            <a:r>
              <a:rPr lang="pl-PL" dirty="0">
                <a:solidFill>
                  <a:srgbClr val="333333"/>
                </a:solidFill>
                <a:effectLst/>
              </a:rPr>
              <a:t> hamują </a:t>
            </a:r>
            <a:r>
              <a:rPr lang="pl-PL" dirty="0" err="1">
                <a:solidFill>
                  <a:srgbClr val="333333"/>
                </a:solidFill>
                <a:effectLst/>
              </a:rPr>
              <a:t>kompetycyjnie</a:t>
            </a:r>
            <a:r>
              <a:rPr lang="pl-PL" dirty="0">
                <a:solidFill>
                  <a:srgbClr val="333333"/>
                </a:solidFill>
                <a:effectLst/>
              </a:rPr>
              <a:t> dehydrogenazę alkoholową i przez to metabolizm metanolu:</a:t>
            </a:r>
          </a:p>
          <a:p>
            <a:pPr algn="l"/>
            <a:r>
              <a:rPr lang="pl-PL" sz="3300" dirty="0">
                <a:solidFill>
                  <a:srgbClr val="333333"/>
                </a:solidFill>
                <a:effectLst/>
              </a:rPr>
              <a:t>1) </a:t>
            </a:r>
            <a:r>
              <a:rPr lang="pl-PL" sz="3300" b="1" u="none" strike="noStrike" dirty="0">
                <a:effectLst/>
                <a:hlinkClick r:id="rId2">
                  <a:extLst>
                    <a:ext uri="{A12FA001-AC4F-418D-AE19-62706E023703}">
                      <ahyp:hlinkClr xmlns:ahyp="http://schemas.microsoft.com/office/drawing/2018/hyperlinkcolor" val="tx"/>
                    </a:ext>
                  </a:extLst>
                </a:hlinkClick>
              </a:rPr>
              <a:t>etanol</a:t>
            </a:r>
            <a:r>
              <a:rPr lang="pl-PL" sz="3300" dirty="0">
                <a:solidFill>
                  <a:srgbClr val="333333"/>
                </a:solidFill>
                <a:effectLst/>
              </a:rPr>
              <a:t> – dawka nasycająca u osób przytomnych (i bez ryzyka krwawienia z przewodu pokarmowego) → </a:t>
            </a:r>
            <a:r>
              <a:rPr lang="pl-PL" sz="3300" i="1" dirty="0">
                <a:solidFill>
                  <a:srgbClr val="333333"/>
                </a:solidFill>
                <a:effectLst/>
              </a:rPr>
              <a:t>p.o.</a:t>
            </a:r>
            <a:r>
              <a:rPr lang="pl-PL" sz="3300" dirty="0">
                <a:solidFill>
                  <a:srgbClr val="333333"/>
                </a:solidFill>
                <a:effectLst/>
              </a:rPr>
              <a:t> 2,5 ml 40% roztworu/kg, a u nieprzytomnych → </a:t>
            </a:r>
            <a:r>
              <a:rPr lang="pl-PL" sz="3300" i="1" dirty="0" err="1">
                <a:solidFill>
                  <a:srgbClr val="333333"/>
                </a:solidFill>
                <a:effectLst/>
              </a:rPr>
              <a:t>i.v</a:t>
            </a:r>
            <a:r>
              <a:rPr lang="pl-PL" sz="3300" i="1" dirty="0">
                <a:solidFill>
                  <a:srgbClr val="333333"/>
                </a:solidFill>
                <a:effectLst/>
              </a:rPr>
              <a:t>.</a:t>
            </a:r>
            <a:r>
              <a:rPr lang="pl-PL" sz="3300" dirty="0">
                <a:solidFill>
                  <a:srgbClr val="333333"/>
                </a:solidFill>
                <a:effectLst/>
              </a:rPr>
              <a:t> 10% roztwór etanolu w 5% glukozie 10 ml/kg w ciągu 30 min. Dawka podtrzymująca 10% roztworu etanolu </a:t>
            </a:r>
            <a:r>
              <a:rPr lang="pl-PL" sz="3300" i="1" dirty="0" err="1">
                <a:solidFill>
                  <a:srgbClr val="333333"/>
                </a:solidFill>
                <a:effectLst/>
              </a:rPr>
              <a:t>i.v</a:t>
            </a:r>
            <a:r>
              <a:rPr lang="pl-PL" sz="3300" i="1" dirty="0">
                <a:solidFill>
                  <a:srgbClr val="333333"/>
                </a:solidFill>
                <a:effectLst/>
              </a:rPr>
              <a:t>.</a:t>
            </a:r>
            <a:r>
              <a:rPr lang="pl-PL" sz="3300" dirty="0">
                <a:solidFill>
                  <a:srgbClr val="333333"/>
                </a:solidFill>
                <a:effectLst/>
              </a:rPr>
              <a:t> 1,5 ml/kg/h, u osób uzależnionych od alkoholu 2–3 ml/kg/h,  podczas hemodializy 3–4 ml/kg/h. Celem terapii jest stężenie etanolu we krwi 100–150 mg/dl (1–1,5‰).</a:t>
            </a:r>
          </a:p>
          <a:p>
            <a:pPr algn="l"/>
            <a:r>
              <a:rPr lang="pl-PL" sz="3300" dirty="0">
                <a:solidFill>
                  <a:srgbClr val="333333"/>
                </a:solidFill>
                <a:effectLst/>
              </a:rPr>
              <a:t>2) </a:t>
            </a:r>
            <a:r>
              <a:rPr lang="pl-PL" sz="3300" b="1" dirty="0" err="1">
                <a:solidFill>
                  <a:srgbClr val="333333"/>
                </a:solidFill>
                <a:effectLst/>
              </a:rPr>
              <a:t>fomepizol</a:t>
            </a:r>
            <a:r>
              <a:rPr lang="pl-PL" sz="3300" dirty="0">
                <a:solidFill>
                  <a:srgbClr val="333333"/>
                </a:solidFill>
                <a:effectLst/>
              </a:rPr>
              <a:t> (</a:t>
            </a:r>
            <a:r>
              <a:rPr lang="pl-PL" sz="3300" u="none" strike="noStrike" dirty="0" err="1">
                <a:solidFill>
                  <a:srgbClr val="780000"/>
                </a:solidFill>
                <a:effectLst/>
              </a:rPr>
              <a:t>Antizol</a:t>
            </a:r>
            <a:r>
              <a:rPr lang="pl-PL" sz="3300" u="none" strike="noStrike" dirty="0">
                <a:solidFill>
                  <a:srgbClr val="780000"/>
                </a:solidFill>
                <a:effectLst/>
              </a:rPr>
              <a:t>(i)</a:t>
            </a:r>
            <a:r>
              <a:rPr lang="pl-PL" sz="3300" dirty="0">
                <a:solidFill>
                  <a:srgbClr val="333333"/>
                </a:solidFill>
                <a:effectLst/>
              </a:rPr>
              <a:t>) – odtrutka alternatywna, wszystkie dawki podawane w wolnym wlewie </a:t>
            </a:r>
            <a:r>
              <a:rPr lang="pl-PL" sz="3300" i="1" dirty="0" err="1">
                <a:solidFill>
                  <a:srgbClr val="333333"/>
                </a:solidFill>
                <a:effectLst/>
              </a:rPr>
              <a:t>i.v</a:t>
            </a:r>
            <a:r>
              <a:rPr lang="pl-PL" sz="3300" i="1" dirty="0">
                <a:solidFill>
                  <a:srgbClr val="333333"/>
                </a:solidFill>
                <a:effectLst/>
              </a:rPr>
              <a:t>.</a:t>
            </a:r>
            <a:r>
              <a:rPr lang="pl-PL" sz="3300" dirty="0">
                <a:solidFill>
                  <a:srgbClr val="333333"/>
                </a:solidFill>
                <a:effectLst/>
              </a:rPr>
              <a:t> (przez 30 min) w 250 ml 0,9% roztworu NaCl lub 5% roztworu glukozy; dawka nasycająca 15 mg/kg, dawka podtrzymująca wstępnie 10 mg/kg 4 dawki co 12 h, następnie 15 mg/kg co 12 h; podczas dializy 10–15 mg/kg co 4 h</a:t>
            </a:r>
          </a:p>
          <a:p>
            <a:pPr algn="l"/>
            <a:r>
              <a:rPr lang="pl-PL" sz="3300" dirty="0">
                <a:effectLst/>
              </a:rPr>
              <a:t>3) </a:t>
            </a:r>
            <a:r>
              <a:rPr lang="pl-PL" sz="3300" b="1" dirty="0">
                <a:effectLst/>
              </a:rPr>
              <a:t>kwas folinowy</a:t>
            </a:r>
            <a:r>
              <a:rPr lang="pl-PL" sz="3300" dirty="0">
                <a:effectLst/>
              </a:rPr>
              <a:t> (</a:t>
            </a:r>
            <a:r>
              <a:rPr lang="pl-PL" sz="3300" u="none" strike="noStrike" dirty="0" err="1">
                <a:effectLst/>
                <a:hlinkClick r:id="rId3">
                  <a:extLst>
                    <a:ext uri="{A12FA001-AC4F-418D-AE19-62706E023703}">
                      <ahyp:hlinkClr xmlns:ahyp="http://schemas.microsoft.com/office/drawing/2018/hyperlinkcolor" val="tx"/>
                    </a:ext>
                  </a:extLst>
                </a:hlinkClick>
              </a:rPr>
              <a:t>folinian</a:t>
            </a:r>
            <a:r>
              <a:rPr lang="pl-PL" sz="3300" u="none" strike="noStrike" dirty="0">
                <a:effectLst/>
                <a:hlinkClick r:id="rId3">
                  <a:extLst>
                    <a:ext uri="{A12FA001-AC4F-418D-AE19-62706E023703}">
                      <ahyp:hlinkClr xmlns:ahyp="http://schemas.microsoft.com/office/drawing/2018/hyperlinkcolor" val="tx"/>
                    </a:ext>
                  </a:extLst>
                </a:hlinkClick>
              </a:rPr>
              <a:t> wapnia</a:t>
            </a:r>
            <a:r>
              <a:rPr lang="pl-PL" sz="3300" dirty="0">
                <a:effectLst/>
              </a:rPr>
              <a:t> [</a:t>
            </a:r>
            <a:r>
              <a:rPr lang="pl-PL" sz="3300" u="none" strike="noStrike" dirty="0" err="1">
                <a:effectLst/>
                <a:hlinkClick r:id="rId4">
                  <a:extLst>
                    <a:ext uri="{A12FA001-AC4F-418D-AE19-62706E023703}">
                      <ahyp:hlinkClr xmlns:ahyp="http://schemas.microsoft.com/office/drawing/2018/hyperlinkcolor" val="tx"/>
                    </a:ext>
                  </a:extLst>
                </a:hlinkClick>
              </a:rPr>
              <a:t>Calcium</a:t>
            </a:r>
            <a:r>
              <a:rPr lang="pl-PL" sz="3300" u="none" strike="noStrike" dirty="0">
                <a:effectLst/>
                <a:hlinkClick r:id="rId4">
                  <a:extLst>
                    <a:ext uri="{A12FA001-AC4F-418D-AE19-62706E023703}">
                      <ahyp:hlinkClr xmlns:ahyp="http://schemas.microsoft.com/office/drawing/2018/hyperlinkcolor" val="tx"/>
                    </a:ext>
                  </a:extLst>
                </a:hlinkClick>
              </a:rPr>
              <a:t> </a:t>
            </a:r>
            <a:r>
              <a:rPr lang="pl-PL" sz="3300" u="none" strike="noStrike" dirty="0" err="1">
                <a:effectLst/>
                <a:hlinkClick r:id="rId4">
                  <a:extLst>
                    <a:ext uri="{A12FA001-AC4F-418D-AE19-62706E023703}">
                      <ahyp:hlinkClr xmlns:ahyp="http://schemas.microsoft.com/office/drawing/2018/hyperlinkcolor" val="tx"/>
                    </a:ext>
                  </a:extLst>
                </a:hlinkClick>
              </a:rPr>
              <a:t>folinate</a:t>
            </a:r>
            <a:r>
              <a:rPr lang="pl-PL" sz="3300" u="none" strike="noStrike" dirty="0">
                <a:effectLst/>
                <a:hlinkClick r:id="rId4">
                  <a:extLst>
                    <a:ext uri="{A12FA001-AC4F-418D-AE19-62706E023703}">
                      <ahyp:hlinkClr xmlns:ahyp="http://schemas.microsoft.com/office/drawing/2018/hyperlinkcolor" val="tx"/>
                    </a:ext>
                  </a:extLst>
                </a:hlinkClick>
              </a:rPr>
              <a:t> </a:t>
            </a:r>
            <a:r>
              <a:rPr lang="pl-PL" sz="3300" u="none" strike="noStrike" dirty="0" err="1">
                <a:effectLst/>
                <a:hlinkClick r:id="rId4">
                  <a:extLst>
                    <a:ext uri="{A12FA001-AC4F-418D-AE19-62706E023703}">
                      <ahyp:hlinkClr xmlns:ahyp="http://schemas.microsoft.com/office/drawing/2018/hyperlinkcolor" val="tx"/>
                    </a:ext>
                  </a:extLst>
                </a:hlinkClick>
              </a:rPr>
              <a:t>Sandoz</a:t>
            </a:r>
            <a:r>
              <a:rPr lang="pl-PL" sz="3300" dirty="0">
                <a:effectLst/>
              </a:rPr>
              <a:t>, </a:t>
            </a:r>
            <a:r>
              <a:rPr lang="pl-PL" sz="3300" u="none" strike="noStrike" dirty="0" err="1">
                <a:effectLst/>
                <a:hlinkClick r:id="rId5">
                  <a:extLst>
                    <a:ext uri="{A12FA001-AC4F-418D-AE19-62706E023703}">
                      <ahyp:hlinkClr xmlns:ahyp="http://schemas.microsoft.com/office/drawing/2018/hyperlinkcolor" val="tx"/>
                    </a:ext>
                  </a:extLst>
                </a:hlinkClick>
              </a:rPr>
              <a:t>Calciumfolinat-Ebewe</a:t>
            </a:r>
            <a:r>
              <a:rPr lang="pl-PL" sz="3300" u="none" strike="noStrike" dirty="0">
                <a:effectLst/>
              </a:rPr>
              <a:t>]</a:t>
            </a:r>
            <a:r>
              <a:rPr lang="pl-PL" sz="3300" dirty="0">
                <a:effectLst/>
              </a:rPr>
              <a:t>) 50–70 mg </a:t>
            </a:r>
            <a:r>
              <a:rPr lang="pl-PL" sz="3300" i="1" dirty="0" err="1">
                <a:effectLst/>
              </a:rPr>
              <a:t>i.v</a:t>
            </a:r>
            <a:r>
              <a:rPr lang="pl-PL" sz="3300" i="1" dirty="0">
                <a:effectLst/>
              </a:rPr>
              <a:t>.</a:t>
            </a:r>
            <a:r>
              <a:rPr lang="pl-PL" sz="3300" dirty="0">
                <a:effectLst/>
              </a:rPr>
              <a:t> lub </a:t>
            </a:r>
            <a:r>
              <a:rPr lang="pl-PL" sz="3300" u="none" strike="noStrike" dirty="0">
                <a:effectLst/>
                <a:hlinkClick r:id="rId6">
                  <a:extLst>
                    <a:ext uri="{A12FA001-AC4F-418D-AE19-62706E023703}">
                      <ahyp:hlinkClr xmlns:ahyp="http://schemas.microsoft.com/office/drawing/2018/hyperlinkcolor" val="tx"/>
                    </a:ext>
                  </a:extLst>
                </a:hlinkClick>
              </a:rPr>
              <a:t>kwas foliowy</a:t>
            </a:r>
            <a:r>
              <a:rPr lang="pl-PL" sz="3300" dirty="0">
                <a:effectLst/>
              </a:rPr>
              <a:t> 50 </a:t>
            </a:r>
            <a:r>
              <a:rPr lang="pl-PL" sz="3300" dirty="0">
                <a:solidFill>
                  <a:srgbClr val="333333"/>
                </a:solidFill>
                <a:effectLst/>
              </a:rPr>
              <a:t>mg </a:t>
            </a:r>
            <a:r>
              <a:rPr lang="pl-PL" sz="3300" i="1" dirty="0">
                <a:solidFill>
                  <a:srgbClr val="333333"/>
                </a:solidFill>
                <a:effectLst/>
              </a:rPr>
              <a:t>p.o.</a:t>
            </a:r>
            <a:r>
              <a:rPr lang="pl-PL" sz="3300" dirty="0">
                <a:solidFill>
                  <a:srgbClr val="333333"/>
                </a:solidFill>
                <a:effectLst/>
              </a:rPr>
              <a:t> (lub przez zgłębnik u osób nieprzytomnych) co 4–6 h, w celu zwiększenia eliminacji kwasu mrówkowego.</a:t>
            </a:r>
          </a:p>
          <a:p>
            <a:pPr marL="0" indent="0" algn="l">
              <a:buNone/>
            </a:pPr>
            <a:r>
              <a:rPr lang="pl-PL" sz="3300" b="1" dirty="0">
                <a:solidFill>
                  <a:srgbClr val="333333"/>
                </a:solidFill>
                <a:effectLst/>
              </a:rPr>
              <a:t>3. Metody przyśpieszonej eliminacji:</a:t>
            </a:r>
            <a:r>
              <a:rPr lang="pl-PL" sz="3300" dirty="0">
                <a:solidFill>
                  <a:srgbClr val="333333"/>
                </a:solidFill>
                <a:effectLst/>
              </a:rPr>
              <a:t> hemodializa. </a:t>
            </a:r>
          </a:p>
          <a:p>
            <a:pPr marL="0" indent="0" algn="l">
              <a:buNone/>
            </a:pPr>
            <a:r>
              <a:rPr lang="pl-PL" sz="3300" dirty="0">
                <a:solidFill>
                  <a:srgbClr val="333333"/>
                </a:solidFill>
                <a:effectLst/>
              </a:rPr>
              <a:t>Wskazania: stężenie metanolu we krwi &gt;50 mg/dl, stężenie metanolu we krwi &lt;50 mg/dl z towarzyszącą kwasicą </a:t>
            </a:r>
            <a:r>
              <a:rPr lang="pl-PL" sz="3300" dirty="0" err="1">
                <a:solidFill>
                  <a:srgbClr val="333333"/>
                </a:solidFill>
                <a:effectLst/>
              </a:rPr>
              <a:t>nieoddechową</a:t>
            </a:r>
            <a:r>
              <a:rPr lang="pl-PL" sz="3300" dirty="0">
                <a:solidFill>
                  <a:srgbClr val="333333"/>
                </a:solidFill>
                <a:effectLst/>
              </a:rPr>
              <a:t>, </a:t>
            </a:r>
            <a:r>
              <a:rPr lang="pl-PL" sz="3300" dirty="0">
                <a:solidFill>
                  <a:srgbClr val="FF0000"/>
                </a:solidFill>
                <a:effectLst/>
              </a:rPr>
              <a:t>zaburzenia widzenia</a:t>
            </a:r>
            <a:r>
              <a:rPr lang="pl-PL" sz="3300" dirty="0">
                <a:solidFill>
                  <a:srgbClr val="333333"/>
                </a:solidFill>
                <a:effectLst/>
              </a:rPr>
              <a:t>, ciężka kwasica </a:t>
            </a:r>
            <a:r>
              <a:rPr lang="pl-PL" sz="3300" dirty="0" err="1">
                <a:solidFill>
                  <a:srgbClr val="333333"/>
                </a:solidFill>
                <a:effectLst/>
              </a:rPr>
              <a:t>nieoddechowa</a:t>
            </a:r>
            <a:r>
              <a:rPr lang="pl-PL" sz="3300" dirty="0">
                <a:solidFill>
                  <a:srgbClr val="333333"/>
                </a:solidFill>
                <a:effectLst/>
              </a:rPr>
              <a:t>, ciężki stan kliniczny i brak poprawy mimo leczenia, ciężkie zaburzenia elektrolitowe w przebiegu zatrucia. Kontynuuj hemodializę aż do całkowitego usunięcia metanolu z ustroju i ustąpienia kwasicy (nawet do kilkunastu godzin).</a:t>
            </a:r>
          </a:p>
          <a:p>
            <a:pPr marL="0" indent="0" algn="l">
              <a:buNone/>
            </a:pPr>
            <a:r>
              <a:rPr lang="pl-PL" sz="3300" b="1" dirty="0">
                <a:solidFill>
                  <a:srgbClr val="333333"/>
                </a:solidFill>
                <a:effectLst/>
              </a:rPr>
              <a:t>4. Leczenie objawowe:</a:t>
            </a:r>
            <a:r>
              <a:rPr lang="pl-PL" sz="3300" dirty="0">
                <a:solidFill>
                  <a:srgbClr val="333333"/>
                </a:solidFill>
                <a:effectLst/>
              </a:rPr>
              <a:t> podtrzymuj podstawowe czynności ustroju i koryguj występujące zaburzenia. Leczenie wstępne kwasicy </a:t>
            </a:r>
            <a:r>
              <a:rPr lang="pl-PL" sz="3300" dirty="0" err="1">
                <a:solidFill>
                  <a:srgbClr val="333333"/>
                </a:solidFill>
                <a:effectLst/>
              </a:rPr>
              <a:t>nieoddechowej</a:t>
            </a:r>
            <a:r>
              <a:rPr lang="pl-PL" sz="3300" dirty="0">
                <a:solidFill>
                  <a:srgbClr val="333333"/>
                </a:solidFill>
                <a:effectLst/>
              </a:rPr>
              <a:t>: początkowo 1–2 </a:t>
            </a:r>
            <a:r>
              <a:rPr lang="pl-PL" sz="3300" dirty="0" err="1">
                <a:solidFill>
                  <a:srgbClr val="333333"/>
                </a:solidFill>
                <a:effectLst/>
              </a:rPr>
              <a:t>mmol</a:t>
            </a:r>
            <a:r>
              <a:rPr lang="pl-PL" sz="3300" dirty="0">
                <a:solidFill>
                  <a:srgbClr val="333333"/>
                </a:solidFill>
                <a:effectLst/>
              </a:rPr>
              <a:t>/kg NaHCO</a:t>
            </a:r>
            <a:r>
              <a:rPr lang="pl-PL" sz="3300" baseline="-25000" dirty="0">
                <a:solidFill>
                  <a:srgbClr val="333333"/>
                </a:solidFill>
                <a:effectLst/>
              </a:rPr>
              <a:t>3</a:t>
            </a:r>
            <a:r>
              <a:rPr lang="pl-PL" sz="3300" dirty="0">
                <a:solidFill>
                  <a:srgbClr val="333333"/>
                </a:solidFill>
                <a:effectLst/>
              </a:rPr>
              <a:t> </a:t>
            </a:r>
            <a:r>
              <a:rPr lang="pl-PL" sz="3300" i="1" dirty="0" err="1">
                <a:solidFill>
                  <a:srgbClr val="333333"/>
                </a:solidFill>
                <a:effectLst/>
              </a:rPr>
              <a:t>i.v</a:t>
            </a:r>
            <a:r>
              <a:rPr lang="pl-PL" sz="3300" i="1" dirty="0">
                <a:solidFill>
                  <a:srgbClr val="333333"/>
                </a:solidFill>
                <a:effectLst/>
              </a:rPr>
              <a:t>.</a:t>
            </a:r>
            <a:r>
              <a:rPr lang="pl-PL" sz="3300" dirty="0">
                <a:solidFill>
                  <a:srgbClr val="333333"/>
                </a:solidFill>
                <a:effectLst/>
              </a:rPr>
              <a:t> (w pierwszej fazie zatrucia ≥400–600 </a:t>
            </a:r>
            <a:r>
              <a:rPr lang="pl-PL" sz="3300" dirty="0" err="1">
                <a:solidFill>
                  <a:srgbClr val="333333"/>
                </a:solidFill>
                <a:effectLst/>
              </a:rPr>
              <a:t>mmol</a:t>
            </a:r>
            <a:r>
              <a:rPr lang="pl-PL" sz="3300" dirty="0">
                <a:solidFill>
                  <a:srgbClr val="333333"/>
                </a:solidFill>
                <a:effectLst/>
              </a:rPr>
              <a:t>) u wszystkich chorych z </a:t>
            </a:r>
            <a:r>
              <a:rPr lang="pl-PL" sz="3300" dirty="0" err="1">
                <a:solidFill>
                  <a:srgbClr val="333333"/>
                </a:solidFill>
                <a:effectLst/>
              </a:rPr>
              <a:t>pH</a:t>
            </a:r>
            <a:r>
              <a:rPr lang="pl-PL" sz="3300" dirty="0">
                <a:solidFill>
                  <a:srgbClr val="333333"/>
                </a:solidFill>
                <a:effectLst/>
              </a:rPr>
              <a:t> krwi tętniczej &lt;7,3; celem jest osiągnięcie </a:t>
            </a:r>
            <a:r>
              <a:rPr lang="pl-PL" sz="3300" dirty="0" err="1">
                <a:solidFill>
                  <a:srgbClr val="333333"/>
                </a:solidFill>
                <a:effectLst/>
              </a:rPr>
              <a:t>pH</a:t>
            </a:r>
            <a:r>
              <a:rPr lang="pl-PL" sz="3300" dirty="0">
                <a:solidFill>
                  <a:srgbClr val="333333"/>
                </a:solidFill>
                <a:effectLst/>
              </a:rPr>
              <a:t> &gt;7,35. W większości przypadków pomimo podania NaHCO</a:t>
            </a:r>
            <a:r>
              <a:rPr lang="pl-PL" sz="3300" baseline="-25000" dirty="0">
                <a:solidFill>
                  <a:srgbClr val="333333"/>
                </a:solidFill>
                <a:effectLst/>
              </a:rPr>
              <a:t>3</a:t>
            </a:r>
            <a:r>
              <a:rPr lang="pl-PL" sz="3300" dirty="0">
                <a:solidFill>
                  <a:srgbClr val="333333"/>
                </a:solidFill>
                <a:effectLst/>
              </a:rPr>
              <a:t>  konieczne jest przeprowadzenie hemodializy.</a:t>
            </a:r>
          </a:p>
          <a:p>
            <a:pPr algn="l" fontAlgn="base"/>
            <a:endParaRPr lang="pl-PL" dirty="0"/>
          </a:p>
        </p:txBody>
      </p:sp>
    </p:spTree>
    <p:extLst>
      <p:ext uri="{BB962C8B-B14F-4D97-AF65-F5344CB8AC3E}">
        <p14:creationId xmlns:p14="http://schemas.microsoft.com/office/powerpoint/2010/main" val="3779292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0F018F-257A-4B4C-A74D-FD0263F02608}"/>
              </a:ext>
            </a:extLst>
          </p:cNvPr>
          <p:cNvSpPr>
            <a:spLocks noGrp="1"/>
          </p:cNvSpPr>
          <p:nvPr>
            <p:ph type="title"/>
          </p:nvPr>
        </p:nvSpPr>
        <p:spPr/>
        <p:txBody>
          <a:bodyPr/>
          <a:lstStyle/>
          <a:p>
            <a:r>
              <a:rPr lang="pl-PL" dirty="0"/>
              <a:t>Glikol etylowy </a:t>
            </a:r>
            <a:r>
              <a:rPr lang="pl-PL" sz="3600" dirty="0">
                <a:solidFill>
                  <a:srgbClr val="FF0000"/>
                </a:solidFill>
                <a:effectLst/>
              </a:rPr>
              <a:t>Dawka śmiertelna 70–100 ml (1,0–1,4 ml/kg)</a:t>
            </a:r>
            <a:endParaRPr lang="pl-PL" dirty="0">
              <a:solidFill>
                <a:srgbClr val="FF0000"/>
              </a:solidFill>
            </a:endParaRPr>
          </a:p>
        </p:txBody>
      </p:sp>
      <p:sp>
        <p:nvSpPr>
          <p:cNvPr id="3" name="Symbol zastępczy zawartości 2">
            <a:extLst>
              <a:ext uri="{FF2B5EF4-FFF2-40B4-BE49-F238E27FC236}">
                <a16:creationId xmlns:a16="http://schemas.microsoft.com/office/drawing/2014/main" id="{B95F2168-E54B-4675-B223-17E3A4CEB2C1}"/>
              </a:ext>
            </a:extLst>
          </p:cNvPr>
          <p:cNvSpPr>
            <a:spLocks noGrp="1"/>
          </p:cNvSpPr>
          <p:nvPr>
            <p:ph idx="1"/>
          </p:nvPr>
        </p:nvSpPr>
        <p:spPr>
          <a:xfrm>
            <a:off x="838200" y="1980370"/>
            <a:ext cx="10515600" cy="4351338"/>
          </a:xfrm>
        </p:spPr>
        <p:txBody>
          <a:bodyPr>
            <a:normAutofit fontScale="77500" lnSpcReduction="20000"/>
          </a:bodyPr>
          <a:lstStyle/>
          <a:p>
            <a:r>
              <a:rPr lang="pl-PL" dirty="0">
                <a:latin typeface="Times New Roman" panose="02020603050405020304" pitchFamily="18" charset="0"/>
                <a:cs typeface="Times New Roman" panose="02020603050405020304" pitchFamily="18" charset="0"/>
              </a:rPr>
              <a:t>Glikol etylowy</a:t>
            </a:r>
          </a:p>
          <a:p>
            <a:pPr marL="0" indent="0">
              <a:buNone/>
            </a:pPr>
            <a:endParaRPr lang="pl-PL" b="0" i="0" dirty="0">
              <a:effectLst/>
              <a:latin typeface="Times New Roman" panose="02020603050405020304" pitchFamily="18" charset="0"/>
              <a:cs typeface="Times New Roman" panose="02020603050405020304" pitchFamily="18" charset="0"/>
            </a:endParaRPr>
          </a:p>
          <a:p>
            <a:pPr marL="0" indent="0">
              <a:buNone/>
            </a:pPr>
            <a:r>
              <a:rPr lang="pl-PL" b="0" i="0" dirty="0">
                <a:effectLst/>
                <a:latin typeface="Times New Roman" panose="02020603050405020304" pitchFamily="18" charset="0"/>
                <a:cs typeface="Times New Roman" panose="02020603050405020304" pitchFamily="18" charset="0"/>
              </a:rPr>
              <a:t>Jest szeroko stosowany jako składnik </a:t>
            </a:r>
            <a:r>
              <a:rPr lang="pl-PL" dirty="0">
                <a:latin typeface="Times New Roman" panose="02020603050405020304" pitchFamily="18" charset="0"/>
                <a:cs typeface="Times New Roman" panose="02020603050405020304" pitchFamily="18" charset="0"/>
              </a:rPr>
              <a:t>samochodowych płynów chłodzących</a:t>
            </a:r>
            <a:r>
              <a:rPr lang="pl-PL" b="0" i="0" dirty="0">
                <a:effectLst/>
                <a:latin typeface="Times New Roman" panose="02020603050405020304" pitchFamily="18" charset="0"/>
                <a:cs typeface="Times New Roman" panose="02020603050405020304" pitchFamily="18" charset="0"/>
              </a:rPr>
              <a:t>, a także jako prekursor </a:t>
            </a:r>
            <a:r>
              <a:rPr lang="pl-PL" dirty="0">
                <a:latin typeface="Times New Roman" panose="02020603050405020304" pitchFamily="18" charset="0"/>
                <a:cs typeface="Times New Roman" panose="02020603050405020304" pitchFamily="18" charset="0"/>
              </a:rPr>
              <a:t>polimerów</a:t>
            </a:r>
            <a:r>
              <a:rPr lang="pl-PL" b="0" i="0" dirty="0">
                <a:effectLst/>
                <a:latin typeface="Times New Roman" panose="02020603050405020304" pitchFamily="18" charset="0"/>
                <a:cs typeface="Times New Roman" panose="02020603050405020304" pitchFamily="18" charset="0"/>
              </a:rPr>
              <a:t>. W czystej postaci jest bezbarwną, bezzapachową, syropowatą cieczą o słodkawym posmaku. Glikol etylenowy jest </a:t>
            </a:r>
            <a:r>
              <a:rPr lang="pl-PL" dirty="0">
                <a:latin typeface="Times New Roman" panose="02020603050405020304" pitchFamily="18" charset="0"/>
                <a:cs typeface="Times New Roman" panose="02020603050405020304" pitchFamily="18" charset="0"/>
              </a:rPr>
              <a:t>toksyczny</a:t>
            </a:r>
            <a:r>
              <a:rPr lang="pl-PL" b="0" i="0" dirty="0">
                <a:effectLst/>
                <a:latin typeface="Times New Roman" panose="02020603050405020304" pitchFamily="18" charset="0"/>
                <a:cs typeface="Times New Roman" panose="02020603050405020304" pitchFamily="18" charset="0"/>
              </a:rPr>
              <a:t>, a jego połknięcie może spowodować śmierć</a:t>
            </a:r>
            <a:r>
              <a:rPr lang="pl-PL" b="0" i="0" u="none" strike="noStrike" baseline="30000"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t>
            </a:r>
            <a:endParaRPr lang="pl-PL" dirty="0">
              <a:latin typeface="Times New Roman" panose="02020603050405020304" pitchFamily="18" charset="0"/>
              <a:cs typeface="Times New Roman" panose="02020603050405020304" pitchFamily="18" charset="0"/>
            </a:endParaRPr>
          </a:p>
          <a:p>
            <a:pPr marL="0" indent="0" algn="l">
              <a:buNone/>
            </a:pPr>
            <a:r>
              <a:rPr lang="pl-PL" dirty="0">
                <a:effectLst/>
                <a:latin typeface="Times New Roman" panose="02020603050405020304" pitchFamily="18" charset="0"/>
                <a:cs typeface="Times New Roman" panose="02020603050405020304" pitchFamily="18" charset="0"/>
              </a:rPr>
              <a:t>Szybko się wchłania, </a:t>
            </a:r>
            <a:r>
              <a:rPr lang="pl-PL" dirty="0">
                <a:solidFill>
                  <a:srgbClr val="333333"/>
                </a:solidFill>
                <a:effectLst/>
                <a:latin typeface="Times New Roman" panose="02020603050405020304" pitchFamily="18" charset="0"/>
                <a:cs typeface="Times New Roman" panose="02020603050405020304" pitchFamily="18" charset="0"/>
              </a:rPr>
              <a:t>metabolizowany w wątrobie przez dehydrogenazę alkoholową do aldehydów i kwasów: glikolowego, glioksalowego i szczawiowego. Metabolity są śmiertelnie trujące: doprowadzają do rozwoju ciężkiej kwasicy </a:t>
            </a:r>
            <a:r>
              <a:rPr lang="pl-PL" dirty="0" err="1">
                <a:solidFill>
                  <a:srgbClr val="333333"/>
                </a:solidFill>
                <a:effectLst/>
                <a:latin typeface="Times New Roman" panose="02020603050405020304" pitchFamily="18" charset="0"/>
                <a:cs typeface="Times New Roman" panose="02020603050405020304" pitchFamily="18" charset="0"/>
              </a:rPr>
              <a:t>nieoddechowej</a:t>
            </a:r>
            <a:r>
              <a:rPr lang="pl-PL" dirty="0">
                <a:solidFill>
                  <a:srgbClr val="333333"/>
                </a:solidFill>
                <a:effectLst/>
                <a:latin typeface="Times New Roman" panose="02020603050405020304" pitchFamily="18" charset="0"/>
                <a:cs typeface="Times New Roman" panose="02020603050405020304" pitchFamily="18" charset="0"/>
              </a:rPr>
              <a:t> i powikłań narządowych. </a:t>
            </a:r>
          </a:p>
          <a:p>
            <a:pPr marL="0" indent="0" algn="l">
              <a:buNone/>
            </a:pPr>
            <a:r>
              <a:rPr lang="pl-PL" dirty="0">
                <a:solidFill>
                  <a:srgbClr val="333333"/>
                </a:solidFill>
                <a:effectLst/>
                <a:latin typeface="Times New Roman" panose="02020603050405020304" pitchFamily="18" charset="0"/>
                <a:cs typeface="Times New Roman" panose="02020603050405020304" pitchFamily="18" charset="0"/>
              </a:rPr>
              <a:t>W 22% wydalany z moczem w postaci niezmienionej. </a:t>
            </a:r>
          </a:p>
          <a:p>
            <a:pPr marL="0" indent="0" algn="l">
              <a:buNone/>
            </a:pPr>
            <a:r>
              <a:rPr lang="pl-PL" dirty="0">
                <a:solidFill>
                  <a:srgbClr val="333333"/>
                </a:solidFill>
                <a:effectLst/>
                <a:latin typeface="Times New Roman" panose="02020603050405020304" pitchFamily="18" charset="0"/>
                <a:cs typeface="Times New Roman" panose="02020603050405020304" pitchFamily="18" charset="0"/>
              </a:rPr>
              <a:t>Dawka śmiertelna 70–100 ml (1,0–1,4 ml/kg).</a:t>
            </a:r>
          </a:p>
          <a:p>
            <a:pPr marL="0" indent="0">
              <a:buNone/>
            </a:pPr>
            <a:br>
              <a:rPr lang="pl-PL" dirty="0"/>
            </a:br>
            <a:endParaRPr lang="pl-PL" dirty="0"/>
          </a:p>
        </p:txBody>
      </p:sp>
    </p:spTree>
    <p:extLst>
      <p:ext uri="{BB962C8B-B14F-4D97-AF65-F5344CB8AC3E}">
        <p14:creationId xmlns:p14="http://schemas.microsoft.com/office/powerpoint/2010/main" val="39351165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471B24-A6FD-4447-9A21-08AE292AF5C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F54ECCA-91B4-417E-B8B0-D8C8B8BAE1B8}"/>
              </a:ext>
            </a:extLst>
          </p:cNvPr>
          <p:cNvSpPr>
            <a:spLocks noGrp="1"/>
          </p:cNvSpPr>
          <p:nvPr>
            <p:ph idx="1"/>
          </p:nvPr>
        </p:nvSpPr>
        <p:spPr/>
        <p:txBody>
          <a:bodyPr>
            <a:normAutofit fontScale="85000" lnSpcReduction="10000"/>
          </a:bodyPr>
          <a:lstStyle/>
          <a:p>
            <a:r>
              <a:rPr lang="pl-PL" b="1" i="0" dirty="0">
                <a:solidFill>
                  <a:srgbClr val="333333"/>
                </a:solidFill>
                <a:effectLst/>
                <a:latin typeface="Verdana" panose="020B0604030504040204" pitchFamily="34" charset="0"/>
              </a:rPr>
              <a:t>1. Główne objawy zatrucia: </a:t>
            </a:r>
            <a:r>
              <a:rPr lang="pl-PL" b="0" i="0" dirty="0">
                <a:solidFill>
                  <a:srgbClr val="333333"/>
                </a:solidFill>
                <a:effectLst/>
                <a:latin typeface="Verdana" panose="020B0604030504040204" pitchFamily="34" charset="0"/>
              </a:rPr>
              <a:t>wczesne jak w upojeniu alkoholowym, dlatego nie budzą niepokoju u osób postronnych, zwłaszcza jeśli osoba zatruta jest alkoholikiem. </a:t>
            </a:r>
          </a:p>
          <a:p>
            <a:r>
              <a:rPr lang="pl-PL" b="0" i="0" dirty="0">
                <a:solidFill>
                  <a:srgbClr val="333333"/>
                </a:solidFill>
                <a:effectLst/>
                <a:latin typeface="Verdana" panose="020B0604030504040204" pitchFamily="34" charset="0"/>
              </a:rPr>
              <a:t>Po kilku godzinach pojawiają się objawy zatrucia metabolitami glikolu etylenowego: nudności, wymioty, pobudzenie, hiperwentylacja (oddech </a:t>
            </a:r>
            <a:r>
              <a:rPr lang="pl-PL" b="0" i="0" dirty="0" err="1">
                <a:solidFill>
                  <a:srgbClr val="333333"/>
                </a:solidFill>
                <a:effectLst/>
                <a:latin typeface="Verdana" panose="020B0604030504040204" pitchFamily="34" charset="0"/>
              </a:rPr>
              <a:t>Kussmaula</a:t>
            </a:r>
            <a:r>
              <a:rPr lang="pl-PL" b="0" i="0" dirty="0">
                <a:solidFill>
                  <a:srgbClr val="333333"/>
                </a:solidFill>
                <a:effectLst/>
                <a:latin typeface="Verdana" panose="020B0604030504040204" pitchFamily="34" charset="0"/>
              </a:rPr>
              <a:t>), splątanie, zaburzenia świadomości aż do głębokiej śpiączki, drgawki, hipotensja, tachykardia, czasem bradykardia, zaburzenia rytmu serca; charakterystyczne cechy to skąpomocz przechodzący w bezmocz (wskutek uszkodzenia nerek w mechanizmie bezpośredniego działania cytotoksycznego i powstawania w cewkach nerkowych kryształów szczawianu wapnia), skurcze mięśniowe aż do tężyczki wynikającej z narastającej hipokalcemii.</a:t>
            </a:r>
            <a:endParaRPr lang="pl-PL" dirty="0"/>
          </a:p>
        </p:txBody>
      </p:sp>
    </p:spTree>
    <p:extLst>
      <p:ext uri="{BB962C8B-B14F-4D97-AF65-F5344CB8AC3E}">
        <p14:creationId xmlns:p14="http://schemas.microsoft.com/office/powerpoint/2010/main" val="12095439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4F77AA-A66B-49B6-913A-DF95303F8EB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C22A2B3-C886-4022-8B5C-CC92E7E68EA0}"/>
              </a:ext>
            </a:extLst>
          </p:cNvPr>
          <p:cNvSpPr>
            <a:spLocks noGrp="1"/>
          </p:cNvSpPr>
          <p:nvPr>
            <p:ph idx="1"/>
          </p:nvPr>
        </p:nvSpPr>
        <p:spPr/>
        <p:txBody>
          <a:bodyPr>
            <a:normAutofit fontScale="92500" lnSpcReduction="10000"/>
          </a:bodyPr>
          <a:lstStyle/>
          <a:p>
            <a:pPr algn="l"/>
            <a:r>
              <a:rPr lang="pl-PL" b="1" dirty="0">
                <a:solidFill>
                  <a:srgbClr val="333333"/>
                </a:solidFill>
                <a:effectLst/>
              </a:rPr>
              <a:t>Badania pomocnicze:</a:t>
            </a:r>
            <a:endParaRPr lang="pl-PL" dirty="0">
              <a:solidFill>
                <a:srgbClr val="333333"/>
              </a:solidFill>
              <a:effectLst/>
            </a:endParaRPr>
          </a:p>
          <a:p>
            <a:pPr marL="0" indent="0" algn="l">
              <a:buNone/>
            </a:pPr>
            <a:r>
              <a:rPr lang="pl-PL" dirty="0">
                <a:solidFill>
                  <a:srgbClr val="333333"/>
                </a:solidFill>
                <a:effectLst/>
              </a:rPr>
              <a:t>1) </a:t>
            </a:r>
            <a:r>
              <a:rPr lang="pl-PL" b="1" dirty="0">
                <a:solidFill>
                  <a:srgbClr val="333333"/>
                </a:solidFill>
                <a:effectLst/>
              </a:rPr>
              <a:t>badania toksykologiczne</a:t>
            </a:r>
            <a:r>
              <a:rPr lang="pl-PL" dirty="0">
                <a:solidFill>
                  <a:srgbClr val="333333"/>
                </a:solidFill>
                <a:effectLst/>
              </a:rPr>
              <a:t> – stężenie glikolu etylenowego we krwi (&gt;50 mg/dl uważa się za groźne) i w moczu. W okresie rozwiniętej, głębokiej kwasicy stężenie glikolu etylenowego we krwi może nie być duże (lub nawet jest nieoznaczalne), ponieważ uległ on już przemianom metabolicznym; ciężkość zatrucia ocenia się wówczas przede wszystkim na podstawie nasilenia kwasicy i wielkości luki anionowej i luki osmotycznej.</a:t>
            </a:r>
          </a:p>
          <a:p>
            <a:pPr marL="0" indent="0" algn="l">
              <a:buNone/>
            </a:pPr>
            <a:r>
              <a:rPr lang="pl-PL" dirty="0">
                <a:solidFill>
                  <a:srgbClr val="333333"/>
                </a:solidFill>
                <a:effectLst/>
              </a:rPr>
              <a:t>2) </a:t>
            </a:r>
            <a:r>
              <a:rPr lang="pl-PL" b="1" dirty="0">
                <a:solidFill>
                  <a:srgbClr val="333333"/>
                </a:solidFill>
                <a:effectLst/>
              </a:rPr>
              <a:t>inne</a:t>
            </a:r>
            <a:r>
              <a:rPr lang="pl-PL" dirty="0">
                <a:solidFill>
                  <a:srgbClr val="333333"/>
                </a:solidFill>
                <a:effectLst/>
              </a:rPr>
              <a:t> – gazometria krwi tętniczej (często </a:t>
            </a:r>
            <a:r>
              <a:rPr lang="pl-PL" dirty="0" err="1">
                <a:solidFill>
                  <a:srgbClr val="333333"/>
                </a:solidFill>
                <a:effectLst/>
              </a:rPr>
              <a:t>pH</a:t>
            </a:r>
            <a:r>
              <a:rPr lang="pl-PL" dirty="0">
                <a:solidFill>
                  <a:srgbClr val="333333"/>
                </a:solidFill>
                <a:effectLst/>
              </a:rPr>
              <a:t> &lt;7,0, HCO</a:t>
            </a:r>
            <a:r>
              <a:rPr lang="pl-PL" baseline="-25000" dirty="0">
                <a:solidFill>
                  <a:srgbClr val="333333"/>
                </a:solidFill>
                <a:effectLst/>
              </a:rPr>
              <a:t>3</a:t>
            </a:r>
            <a:r>
              <a:rPr lang="pl-PL" dirty="0">
                <a:solidFill>
                  <a:srgbClr val="333333"/>
                </a:solidFill>
                <a:effectLst/>
              </a:rPr>
              <a:t> &lt;10 </a:t>
            </a:r>
            <a:r>
              <a:rPr lang="pl-PL" dirty="0" err="1">
                <a:solidFill>
                  <a:srgbClr val="333333"/>
                </a:solidFill>
                <a:effectLst/>
              </a:rPr>
              <a:t>mmol</a:t>
            </a:r>
            <a:r>
              <a:rPr lang="pl-PL" dirty="0">
                <a:solidFill>
                  <a:srgbClr val="333333"/>
                </a:solidFill>
                <a:effectLst/>
              </a:rPr>
              <a:t>/l), luka anionowa (zwiększona), luka osmotyczna (zwiększona), stężenie kwasu mlekowego, stężenie elektrolitów (K, Na, Ca), glukozy, mocznika, kreatyniny, aktywność </a:t>
            </a:r>
            <a:r>
              <a:rPr lang="pl-PL" dirty="0" err="1">
                <a:solidFill>
                  <a:srgbClr val="333333"/>
                </a:solidFill>
                <a:effectLst/>
              </a:rPr>
              <a:t>aminotransferaz</a:t>
            </a:r>
            <a:r>
              <a:rPr lang="pl-PL" dirty="0">
                <a:solidFill>
                  <a:srgbClr val="333333"/>
                </a:solidFill>
                <a:effectLst/>
              </a:rPr>
              <a:t> w osoczu, badanie ogólne osadu moczu (obecność kryształów kwasu szczawiowego).</a:t>
            </a:r>
          </a:p>
          <a:p>
            <a:endParaRPr lang="pl-PL" dirty="0"/>
          </a:p>
        </p:txBody>
      </p:sp>
    </p:spTree>
    <p:extLst>
      <p:ext uri="{BB962C8B-B14F-4D97-AF65-F5344CB8AC3E}">
        <p14:creationId xmlns:p14="http://schemas.microsoft.com/office/powerpoint/2010/main" val="14812938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AA2563-C43A-4EEC-9E75-E5CB7BF74695}"/>
              </a:ext>
            </a:extLst>
          </p:cNvPr>
          <p:cNvSpPr>
            <a:spLocks noGrp="1"/>
          </p:cNvSpPr>
          <p:nvPr>
            <p:ph type="title"/>
          </p:nvPr>
        </p:nvSpPr>
        <p:spPr/>
        <p:txBody>
          <a:bodyPr/>
          <a:lstStyle/>
          <a:p>
            <a:r>
              <a:rPr lang="pl-PL" dirty="0"/>
              <a:t>Leczenie </a:t>
            </a:r>
          </a:p>
        </p:txBody>
      </p:sp>
      <p:sp>
        <p:nvSpPr>
          <p:cNvPr id="3" name="Symbol zastępczy zawartości 2">
            <a:extLst>
              <a:ext uri="{FF2B5EF4-FFF2-40B4-BE49-F238E27FC236}">
                <a16:creationId xmlns:a16="http://schemas.microsoft.com/office/drawing/2014/main" id="{BF13542E-FC88-40D3-80CC-FD2486B47B86}"/>
              </a:ext>
            </a:extLst>
          </p:cNvPr>
          <p:cNvSpPr>
            <a:spLocks noGrp="1"/>
          </p:cNvSpPr>
          <p:nvPr>
            <p:ph idx="1"/>
          </p:nvPr>
        </p:nvSpPr>
        <p:spPr/>
        <p:txBody>
          <a:bodyPr>
            <a:normAutofit fontScale="77500" lnSpcReduction="20000"/>
          </a:bodyPr>
          <a:lstStyle/>
          <a:p>
            <a:pPr marL="0" indent="0" algn="l">
              <a:buNone/>
            </a:pPr>
            <a:r>
              <a:rPr lang="pl-PL" b="1" dirty="0">
                <a:solidFill>
                  <a:srgbClr val="333333"/>
                </a:solidFill>
                <a:effectLst/>
              </a:rPr>
              <a:t>1. Dekontaminacja:</a:t>
            </a:r>
            <a:r>
              <a:rPr lang="pl-PL" dirty="0">
                <a:solidFill>
                  <a:srgbClr val="333333"/>
                </a:solidFill>
                <a:effectLst/>
              </a:rPr>
              <a:t> nie zaleca się płukania żołądka ani stosowania węgla akty­wowanego.</a:t>
            </a:r>
          </a:p>
          <a:p>
            <a:pPr marL="0" indent="0" algn="l">
              <a:buNone/>
            </a:pPr>
            <a:r>
              <a:rPr lang="pl-PL" b="1" dirty="0">
                <a:solidFill>
                  <a:srgbClr val="333333"/>
                </a:solidFill>
                <a:effectLst/>
              </a:rPr>
              <a:t>2. Odtrutki: </a:t>
            </a:r>
            <a:r>
              <a:rPr lang="pl-PL" b="1" dirty="0"/>
              <a:t>etanol</a:t>
            </a:r>
            <a:r>
              <a:rPr lang="pl-PL" dirty="0">
                <a:solidFill>
                  <a:srgbClr val="333333"/>
                </a:solidFill>
                <a:effectLst/>
              </a:rPr>
              <a:t> i </a:t>
            </a:r>
            <a:r>
              <a:rPr lang="pl-PL" b="1" dirty="0" err="1">
                <a:solidFill>
                  <a:srgbClr val="333333"/>
                </a:solidFill>
                <a:effectLst/>
              </a:rPr>
              <a:t>fomepizol</a:t>
            </a:r>
            <a:r>
              <a:rPr lang="pl-PL" b="1" u="none" strike="noStrike" dirty="0">
                <a:solidFill>
                  <a:srgbClr val="780000"/>
                </a:solidFill>
                <a:effectLst/>
              </a:rPr>
              <a:t>(i)</a:t>
            </a:r>
            <a:r>
              <a:rPr lang="pl-PL" dirty="0">
                <a:solidFill>
                  <a:srgbClr val="333333"/>
                </a:solidFill>
                <a:effectLst/>
              </a:rPr>
              <a:t> (dawkowanie jak w zatruciach metanolem) – blokują metabolizm glikolu etylenowego i wydłużają t</a:t>
            </a:r>
            <a:r>
              <a:rPr lang="pl-PL" baseline="-25000" dirty="0">
                <a:solidFill>
                  <a:srgbClr val="333333"/>
                </a:solidFill>
                <a:effectLst/>
              </a:rPr>
              <a:t>0,5</a:t>
            </a:r>
            <a:r>
              <a:rPr lang="pl-PL" dirty="0">
                <a:solidFill>
                  <a:srgbClr val="333333"/>
                </a:solidFill>
                <a:effectLst/>
              </a:rPr>
              <a:t> do kilkunastu godzin.</a:t>
            </a:r>
          </a:p>
          <a:p>
            <a:pPr marL="0" indent="0" algn="l">
              <a:buNone/>
            </a:pPr>
            <a:r>
              <a:rPr lang="pl-PL" b="1" dirty="0">
                <a:solidFill>
                  <a:srgbClr val="333333"/>
                </a:solidFill>
                <a:effectLst/>
              </a:rPr>
              <a:t>3. Metody przyśpieszonej eliminacji:</a:t>
            </a:r>
            <a:r>
              <a:rPr lang="pl-PL" dirty="0">
                <a:solidFill>
                  <a:srgbClr val="333333"/>
                </a:solidFill>
                <a:effectLst/>
              </a:rPr>
              <a:t> hemodializa. Wskazania: stężenie glikolu etylenowego we krwi &gt;50 mg/dl, stężenie &lt;50 mg/dl z towarzyszącą kwasicą </a:t>
            </a:r>
            <a:r>
              <a:rPr lang="pl-PL" dirty="0" err="1">
                <a:solidFill>
                  <a:srgbClr val="333333"/>
                </a:solidFill>
                <a:effectLst/>
              </a:rPr>
              <a:t>nieoddechową</a:t>
            </a:r>
            <a:r>
              <a:rPr lang="pl-PL" dirty="0">
                <a:solidFill>
                  <a:srgbClr val="333333"/>
                </a:solidFill>
                <a:effectLst/>
              </a:rPr>
              <a:t>, ciężka kwasica </a:t>
            </a:r>
            <a:r>
              <a:rPr lang="pl-PL" dirty="0" err="1">
                <a:solidFill>
                  <a:srgbClr val="333333"/>
                </a:solidFill>
                <a:effectLst/>
              </a:rPr>
              <a:t>nieoddechowa</a:t>
            </a:r>
            <a:r>
              <a:rPr lang="pl-PL" dirty="0">
                <a:solidFill>
                  <a:srgbClr val="333333"/>
                </a:solidFill>
                <a:effectLst/>
              </a:rPr>
              <a:t>, ostre uszkodzenie nerek, ciężki stan kliniczny z brakiem poprawy mimo leczenia, ciężkie zaburzenia elektrolitowe w przebiegu zatrucia. Kontynuuj hemodializę aż do całkowitego usunięcia glikolu z ustroju i ustąpienia kwasicy (nawet do kilkunastu godzin).</a:t>
            </a:r>
          </a:p>
          <a:p>
            <a:pPr marL="0" indent="0" algn="l">
              <a:buNone/>
            </a:pPr>
            <a:r>
              <a:rPr lang="pl-PL" b="1" dirty="0">
                <a:solidFill>
                  <a:srgbClr val="333333"/>
                </a:solidFill>
                <a:effectLst/>
              </a:rPr>
              <a:t>4. Leczenie objawowe:</a:t>
            </a:r>
            <a:r>
              <a:rPr lang="pl-PL" dirty="0">
                <a:solidFill>
                  <a:srgbClr val="333333"/>
                </a:solidFill>
                <a:effectLst/>
              </a:rPr>
              <a:t> podtrzymuj podstawowe czynności ustroju i koryguj występujące zaburzenia. Leczenie kwasicy metabolicznej z zastosowaniem NaHCO</a:t>
            </a:r>
            <a:r>
              <a:rPr lang="pl-PL" baseline="-25000" dirty="0">
                <a:solidFill>
                  <a:srgbClr val="333333"/>
                </a:solidFill>
                <a:effectLst/>
              </a:rPr>
              <a:t>3</a:t>
            </a:r>
            <a:r>
              <a:rPr lang="pl-PL" dirty="0">
                <a:solidFill>
                  <a:srgbClr val="333333"/>
                </a:solidFill>
                <a:effectLst/>
              </a:rPr>
              <a:t> </a:t>
            </a:r>
            <a:r>
              <a:rPr lang="pl-PL" i="1" dirty="0" err="1">
                <a:solidFill>
                  <a:srgbClr val="333333"/>
                </a:solidFill>
                <a:effectLst/>
              </a:rPr>
              <a:t>i.v</a:t>
            </a:r>
            <a:r>
              <a:rPr lang="pl-PL" i="1" dirty="0">
                <a:solidFill>
                  <a:srgbClr val="333333"/>
                </a:solidFill>
                <a:effectLst/>
              </a:rPr>
              <a:t>.</a:t>
            </a:r>
            <a:r>
              <a:rPr lang="pl-PL" dirty="0">
                <a:solidFill>
                  <a:srgbClr val="333333"/>
                </a:solidFill>
                <a:effectLst/>
              </a:rPr>
              <a:t> (dawkowanie jak w zatruciu metanolem). Ostre uszkodzenie nerek z bezmoczem, wymagające czasowego leczenia nerkozastępczego (hemodializy), po kilku tygodniach zwykle ustępuje bez trwałych następstw. Dodatkowo podaj witaminy B</a:t>
            </a:r>
            <a:r>
              <a:rPr lang="pl-PL" baseline="-25000" dirty="0">
                <a:solidFill>
                  <a:srgbClr val="333333"/>
                </a:solidFill>
                <a:effectLst/>
              </a:rPr>
              <a:t>1</a:t>
            </a:r>
            <a:r>
              <a:rPr lang="pl-PL" dirty="0">
                <a:solidFill>
                  <a:srgbClr val="333333"/>
                </a:solidFill>
                <a:effectLst/>
              </a:rPr>
              <a:t> i B</a:t>
            </a:r>
            <a:r>
              <a:rPr lang="pl-PL" baseline="-25000" dirty="0">
                <a:solidFill>
                  <a:srgbClr val="333333"/>
                </a:solidFill>
                <a:effectLst/>
              </a:rPr>
              <a:t>6</a:t>
            </a:r>
            <a:r>
              <a:rPr lang="pl-PL" dirty="0">
                <a:solidFill>
                  <a:srgbClr val="333333"/>
                </a:solidFill>
                <a:effectLst/>
              </a:rPr>
              <a:t> po 100 mg </a:t>
            </a:r>
            <a:r>
              <a:rPr lang="pl-PL" i="1" dirty="0" err="1">
                <a:solidFill>
                  <a:srgbClr val="333333"/>
                </a:solidFill>
                <a:effectLst/>
              </a:rPr>
              <a:t>i.m</a:t>
            </a:r>
            <a:r>
              <a:rPr lang="pl-PL" i="1" dirty="0">
                <a:solidFill>
                  <a:srgbClr val="333333"/>
                </a:solidFill>
                <a:effectLst/>
              </a:rPr>
              <a:t>.</a:t>
            </a:r>
            <a:r>
              <a:rPr lang="pl-PL" dirty="0">
                <a:solidFill>
                  <a:srgbClr val="333333"/>
                </a:solidFill>
                <a:effectLst/>
              </a:rPr>
              <a:t>, szczególnie chorym uzależnionym od alkoholu.</a:t>
            </a:r>
          </a:p>
          <a:p>
            <a:endParaRPr lang="pl-PL" dirty="0"/>
          </a:p>
        </p:txBody>
      </p:sp>
    </p:spTree>
    <p:extLst>
      <p:ext uri="{BB962C8B-B14F-4D97-AF65-F5344CB8AC3E}">
        <p14:creationId xmlns:p14="http://schemas.microsoft.com/office/powerpoint/2010/main" val="280820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D28F61-C4C7-4EB6-8B0E-90A09CE6220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1950128-62CD-4AD5-AAE8-D3B0A1C4ABE7}"/>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Próby postawienia specyficznej diagnozy toksykologicznej tylko opóźniają zastosowanie czynności, które stanowią podstawę leczenia zatruć (ABCDE).</a:t>
            </a:r>
          </a:p>
        </p:txBody>
      </p:sp>
    </p:spTree>
    <p:extLst>
      <p:ext uri="{BB962C8B-B14F-4D97-AF65-F5344CB8AC3E}">
        <p14:creationId xmlns:p14="http://schemas.microsoft.com/office/powerpoint/2010/main" val="31124515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pl-PL" altLang="pl-PL" b="1" u="sng"/>
              <a:t>Glikemia</a:t>
            </a:r>
          </a:p>
        </p:txBody>
      </p:sp>
      <p:sp>
        <p:nvSpPr>
          <p:cNvPr id="4099" name="Rectangle 3"/>
          <p:cNvSpPr>
            <a:spLocks noGrp="1" noChangeArrowheads="1"/>
          </p:cNvSpPr>
          <p:nvPr>
            <p:ph type="body" idx="1"/>
          </p:nvPr>
        </p:nvSpPr>
        <p:spPr/>
        <p:txBody>
          <a:bodyPr/>
          <a:lstStyle/>
          <a:p>
            <a:pPr eaLnBrk="1" hangingPunct="1">
              <a:buFontTx/>
              <a:buNone/>
            </a:pPr>
            <a:r>
              <a:rPr lang="pl-PL" altLang="pl-PL"/>
              <a:t>60-99 mg/dl	(3,4-5,5 mmol/l)	</a:t>
            </a:r>
          </a:p>
          <a:p>
            <a:pPr eaLnBrk="1" hangingPunct="1">
              <a:buFontTx/>
              <a:buNone/>
            </a:pPr>
            <a:r>
              <a:rPr lang="pl-PL" altLang="pl-PL"/>
              <a:t>	Prawidłowa wartość glukozy w osoczu krwi żylnej na czczo</a:t>
            </a:r>
          </a:p>
        </p:txBody>
      </p:sp>
    </p:spTree>
    <p:extLst>
      <p:ext uri="{BB962C8B-B14F-4D97-AF65-F5344CB8AC3E}">
        <p14:creationId xmlns:p14="http://schemas.microsoft.com/office/powerpoint/2010/main" val="35014024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03F18F-C15B-4CBA-8036-36D3BB6C830C}"/>
              </a:ext>
            </a:extLst>
          </p:cNvPr>
          <p:cNvSpPr>
            <a:spLocks noGrp="1"/>
          </p:cNvSpPr>
          <p:nvPr>
            <p:ph type="title"/>
          </p:nvPr>
        </p:nvSpPr>
        <p:spPr/>
        <p:txBody>
          <a:bodyPr/>
          <a:lstStyle/>
          <a:p>
            <a:r>
              <a:rPr lang="pl-PL" dirty="0"/>
              <a:t>Podział cukrzycy</a:t>
            </a:r>
          </a:p>
        </p:txBody>
      </p:sp>
      <p:sp>
        <p:nvSpPr>
          <p:cNvPr id="3" name="Symbol zastępczy zawartości 2">
            <a:extLst>
              <a:ext uri="{FF2B5EF4-FFF2-40B4-BE49-F238E27FC236}">
                <a16:creationId xmlns:a16="http://schemas.microsoft.com/office/drawing/2014/main" id="{61614F76-290A-4E8D-9A27-DBDB4767A166}"/>
              </a:ext>
            </a:extLst>
          </p:cNvPr>
          <p:cNvSpPr>
            <a:spLocks noGrp="1"/>
          </p:cNvSpPr>
          <p:nvPr>
            <p:ph idx="1"/>
          </p:nvPr>
        </p:nvSpPr>
        <p:spPr>
          <a:xfrm>
            <a:off x="731520" y="1589649"/>
            <a:ext cx="10622280" cy="4587314"/>
          </a:xfrm>
        </p:spPr>
        <p:txBody>
          <a:bodyPr>
            <a:normAutofit lnSpcReduction="10000"/>
          </a:bodyPr>
          <a:lstStyle/>
          <a:p>
            <a:pPr algn="just" fontAlgn="base"/>
            <a:r>
              <a:rPr lang="pl-PL" b="0" i="0" dirty="0">
                <a:solidFill>
                  <a:srgbClr val="444444"/>
                </a:solidFill>
                <a:effectLst/>
                <a:latin typeface="Open Sans" panose="020B0606030504020204" pitchFamily="34" charset="0"/>
              </a:rPr>
              <a:t>Jednym z powikłań cukrzycy, szczególnie nieprawidłowo leczonej może być hipoglikemia, która jest poważnym stanem zagrożenia życia. Może rozwinąć się w ciągu kilku minut. Jest szczególnie podstępna, gdyż może wystąpić bez innych objawów przepowiadających.</a:t>
            </a:r>
          </a:p>
          <a:p>
            <a:pPr algn="just" fontAlgn="base"/>
            <a:r>
              <a:rPr lang="pl-PL" b="0" i="0" dirty="0">
                <a:solidFill>
                  <a:srgbClr val="444444"/>
                </a:solidFill>
                <a:effectLst/>
                <a:latin typeface="Open Sans" panose="020B0606030504020204" pitchFamily="34" charset="0"/>
              </a:rPr>
              <a:t>W organizmie człowieka większość narządów może pozyskać energię z innych źródeł niż glukoza, ale wyjątkiem jest mózg, który potrzebuje tej energii bardzo szybko, nie dysponując rezerwami. Jedynie glukoza może zapewnić odpowiednie zaopatrzenie OUN. W momencie spadku stężenia glukozy we krwi może dojść do poważnych zaburzeń funkcjonowania kory mózgowej.</a:t>
            </a:r>
          </a:p>
          <a:p>
            <a:pPr algn="ctr"/>
            <a:endParaRPr lang="pl-PL" dirty="0"/>
          </a:p>
        </p:txBody>
      </p:sp>
    </p:spTree>
    <p:extLst>
      <p:ext uri="{BB962C8B-B14F-4D97-AF65-F5344CB8AC3E}">
        <p14:creationId xmlns:p14="http://schemas.microsoft.com/office/powerpoint/2010/main" val="3588951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6C570-0F36-475F-BF77-864C9789A82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3437CB1-BDB3-4E6C-B06C-F3B0FBB73DA6}"/>
              </a:ext>
            </a:extLst>
          </p:cNvPr>
          <p:cNvSpPr>
            <a:spLocks noGrp="1"/>
          </p:cNvSpPr>
          <p:nvPr>
            <p:ph idx="1"/>
          </p:nvPr>
        </p:nvSpPr>
        <p:spPr/>
        <p:txBody>
          <a:bodyPr/>
          <a:lstStyle/>
          <a:p>
            <a:r>
              <a:rPr lang="pl-PL" b="0" i="0" dirty="0">
                <a:solidFill>
                  <a:srgbClr val="444444"/>
                </a:solidFill>
                <a:effectLst/>
                <a:latin typeface="Open Sans" panose="020B0606030504020204" pitchFamily="34" charset="0"/>
              </a:rPr>
              <a:t>W warunkach prawidłowych stężenie glukozy w osoczu krwi wynosi 60-99 mg/dl. </a:t>
            </a:r>
          </a:p>
          <a:p>
            <a:r>
              <a:rPr lang="pl-PL" b="1" i="0" dirty="0">
                <a:solidFill>
                  <a:srgbClr val="444444"/>
                </a:solidFill>
                <a:effectLst/>
                <a:latin typeface="Open Sans" panose="020B0606030504020204" pitchFamily="34" charset="0"/>
              </a:rPr>
              <a:t>Wartość poniżej 61 mg/dl to hipoglikemia </a:t>
            </a:r>
            <a:r>
              <a:rPr lang="pl-PL" b="0" i="0" dirty="0">
                <a:solidFill>
                  <a:srgbClr val="444444"/>
                </a:solidFill>
                <a:effectLst/>
                <a:latin typeface="Open Sans" panose="020B0606030504020204" pitchFamily="34" charset="0"/>
              </a:rPr>
              <a:t>(niektóre publikacje mówią o progu 70 mg/dl), która uruchamia w organizmie mechanizmy hormonalne, które powodują poprzez nasilenie glikogenolizy i </a:t>
            </a:r>
            <a:r>
              <a:rPr lang="pl-PL" b="0" i="0" dirty="0" err="1">
                <a:solidFill>
                  <a:srgbClr val="444444"/>
                </a:solidFill>
                <a:effectLst/>
                <a:latin typeface="Open Sans" panose="020B0606030504020204" pitchFamily="34" charset="0"/>
              </a:rPr>
              <a:t>glukoneogenezy</a:t>
            </a:r>
            <a:r>
              <a:rPr lang="pl-PL" b="0" i="0" dirty="0">
                <a:solidFill>
                  <a:srgbClr val="444444"/>
                </a:solidFill>
                <a:effectLst/>
                <a:latin typeface="Open Sans" panose="020B0606030504020204" pitchFamily="34" charset="0"/>
              </a:rPr>
              <a:t> wyrzut glukozy do krążenia, aby zapewnić odpowiednie zaopatrzenie OUN.</a:t>
            </a:r>
            <a:endParaRPr lang="pl-PL" dirty="0"/>
          </a:p>
        </p:txBody>
      </p:sp>
    </p:spTree>
    <p:extLst>
      <p:ext uri="{BB962C8B-B14F-4D97-AF65-F5344CB8AC3E}">
        <p14:creationId xmlns:p14="http://schemas.microsoft.com/office/powerpoint/2010/main" val="15048334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A18240-46D5-42CC-A9B5-A05080118D8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841274-DAAE-48D7-BD48-E952563C2A97}"/>
              </a:ext>
            </a:extLst>
          </p:cNvPr>
          <p:cNvSpPr>
            <a:spLocks noGrp="1"/>
          </p:cNvSpPr>
          <p:nvPr>
            <p:ph idx="1"/>
          </p:nvPr>
        </p:nvSpPr>
        <p:spPr/>
        <p:txBody>
          <a:bodyPr>
            <a:normAutofit fontScale="77500" lnSpcReduction="20000"/>
          </a:bodyPr>
          <a:lstStyle/>
          <a:p>
            <a:pPr algn="l" fontAlgn="base"/>
            <a:r>
              <a:rPr lang="pl-PL" b="1" i="0" dirty="0">
                <a:solidFill>
                  <a:srgbClr val="444444"/>
                </a:solidFill>
                <a:effectLst/>
                <a:latin typeface="Open Sans" panose="020B0606030504020204" pitchFamily="34" charset="0"/>
              </a:rPr>
              <a:t>Stopniowy spadek glukozy</a:t>
            </a:r>
          </a:p>
          <a:p>
            <a:pPr algn="just" fontAlgn="base">
              <a:buFont typeface="Arial" panose="020B0604020202020204" pitchFamily="34" charset="0"/>
              <a:buChar char="•"/>
            </a:pPr>
            <a:r>
              <a:rPr lang="pl-PL" b="0" i="0" dirty="0">
                <a:solidFill>
                  <a:srgbClr val="444444"/>
                </a:solidFill>
                <a:effectLst/>
                <a:latin typeface="Open Sans" panose="020B0606030504020204" pitchFamily="34" charset="0"/>
              </a:rPr>
              <a:t>glikemia 64-68 mg/dl – nasilenie sekrecji glukagonu i amin </a:t>
            </a:r>
            <a:r>
              <a:rPr lang="pl-PL" b="0" i="0" dirty="0" err="1">
                <a:solidFill>
                  <a:srgbClr val="444444"/>
                </a:solidFill>
                <a:effectLst/>
                <a:latin typeface="Open Sans" panose="020B0606030504020204" pitchFamily="34" charset="0"/>
              </a:rPr>
              <a:t>katecholowych</a:t>
            </a:r>
            <a:endParaRPr lang="pl-PL" b="0" i="0" dirty="0">
              <a:solidFill>
                <a:srgbClr val="444444"/>
              </a:solidFill>
              <a:effectLst/>
              <a:latin typeface="Open Sans" panose="020B0606030504020204" pitchFamily="34" charset="0"/>
            </a:endParaRPr>
          </a:p>
          <a:p>
            <a:pPr algn="just" fontAlgn="base">
              <a:buFont typeface="Arial" panose="020B0604020202020204" pitchFamily="34" charset="0"/>
              <a:buChar char="•"/>
            </a:pPr>
            <a:r>
              <a:rPr lang="pl-PL" b="0" i="0" dirty="0">
                <a:solidFill>
                  <a:srgbClr val="444444"/>
                </a:solidFill>
                <a:effectLst/>
                <a:latin typeface="Open Sans" panose="020B0606030504020204" pitchFamily="34" charset="0"/>
              </a:rPr>
              <a:t>glikemia &lt;57 mg/dl – nasilenie objawów z układu sympatycznego</a:t>
            </a:r>
          </a:p>
          <a:p>
            <a:pPr algn="just" fontAlgn="base">
              <a:buFont typeface="Arial" panose="020B0604020202020204" pitchFamily="34" charset="0"/>
              <a:buChar char="•"/>
            </a:pPr>
            <a:r>
              <a:rPr lang="pl-PL" b="0" i="0" dirty="0">
                <a:solidFill>
                  <a:srgbClr val="444444"/>
                </a:solidFill>
                <a:effectLst/>
                <a:latin typeface="Open Sans" panose="020B0606030504020204" pitchFamily="34" charset="0"/>
              </a:rPr>
              <a:t>glikemia &lt; 54 mg/dl – </a:t>
            </a:r>
            <a:r>
              <a:rPr lang="pl-PL" b="0" i="0" dirty="0" err="1">
                <a:solidFill>
                  <a:srgbClr val="444444"/>
                </a:solidFill>
                <a:effectLst/>
                <a:latin typeface="Open Sans" panose="020B0606030504020204" pitchFamily="34" charset="0"/>
              </a:rPr>
              <a:t>neuroglikopenia</a:t>
            </a:r>
            <a:r>
              <a:rPr lang="pl-PL" b="0" i="0" dirty="0">
                <a:solidFill>
                  <a:srgbClr val="444444"/>
                </a:solidFill>
                <a:effectLst/>
                <a:latin typeface="Open Sans" panose="020B0606030504020204" pitchFamily="34" charset="0"/>
              </a:rPr>
              <a:t> – zaburzenia funkcji psychomotorycznych (zawroty i bóle głowy, nudności, osłabienie, niepokój, bladość powłok skórnych, wzrost BP i HR, uczucie głodu)</a:t>
            </a:r>
          </a:p>
          <a:p>
            <a:pPr algn="just" fontAlgn="base">
              <a:buFont typeface="Arial" panose="020B0604020202020204" pitchFamily="34" charset="0"/>
              <a:buChar char="•"/>
            </a:pPr>
            <a:r>
              <a:rPr lang="pl-PL" b="0" i="0" dirty="0">
                <a:solidFill>
                  <a:srgbClr val="444444"/>
                </a:solidFill>
                <a:effectLst/>
                <a:latin typeface="Open Sans" panose="020B0606030504020204" pitchFamily="34" charset="0"/>
              </a:rPr>
              <a:t>glikemia około 35 mg/dl – zaburzenia mowy, widzenia, myślenia, koordynacji ruchów, drgawki, splątanie, senność, utrata przytomności</a:t>
            </a:r>
          </a:p>
          <a:p>
            <a:pPr algn="l" fontAlgn="base"/>
            <a:r>
              <a:rPr lang="pl-PL" b="0" i="0" dirty="0">
                <a:solidFill>
                  <a:srgbClr val="444444"/>
                </a:solidFill>
                <a:effectLst/>
                <a:latin typeface="Open Sans" panose="020B0606030504020204" pitchFamily="34" charset="0"/>
              </a:rPr>
              <a:t>Dalszy spadek wartości glikemii:</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35-25 mg/dl – głęboki sen, osłabienie odruchów ścięgnistych (zachowane bodźce bólowe)</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25-10 mg/dl – śpiączka, brak reakcji na ból</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&lt;10 mg/dl – zatrzymanie oddechu, zgon</a:t>
            </a:r>
          </a:p>
          <a:p>
            <a:endParaRPr lang="pl-PL" dirty="0"/>
          </a:p>
        </p:txBody>
      </p:sp>
    </p:spTree>
    <p:extLst>
      <p:ext uri="{BB962C8B-B14F-4D97-AF65-F5344CB8AC3E}">
        <p14:creationId xmlns:p14="http://schemas.microsoft.com/office/powerpoint/2010/main" val="26439877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pl-PL" altLang="pl-PL"/>
              <a:t>hipoglikemia</a:t>
            </a:r>
          </a:p>
        </p:txBody>
      </p:sp>
      <p:sp>
        <p:nvSpPr>
          <p:cNvPr id="8195" name="Text Box 4"/>
          <p:cNvSpPr txBox="1">
            <a:spLocks noChangeArrowheads="1"/>
          </p:cNvSpPr>
          <p:nvPr/>
        </p:nvSpPr>
        <p:spPr bwMode="auto">
          <a:xfrm>
            <a:off x="1774825" y="1628775"/>
            <a:ext cx="864235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pl-PL" altLang="pl-PL" sz="2800">
                <a:solidFill>
                  <a:schemeClr val="folHlink"/>
                </a:solidFill>
                <a:latin typeface="Verdana" pitchFamily="34" charset="0"/>
              </a:rPr>
              <a:t>ze strony układu przywspółczulnego:</a:t>
            </a:r>
            <a:r>
              <a:rPr lang="pl-PL" altLang="pl-PL" sz="2800">
                <a:latin typeface="Verdana" pitchFamily="34" charset="0"/>
              </a:rPr>
              <a:t> </a:t>
            </a:r>
          </a:p>
          <a:p>
            <a:pPr lvl="1" eaLnBrk="1" hangingPunct="1">
              <a:spcBef>
                <a:spcPct val="0"/>
              </a:spcBef>
              <a:buFontTx/>
              <a:buNone/>
            </a:pPr>
            <a:r>
              <a:rPr lang="pl-PL" altLang="pl-PL">
                <a:latin typeface="Verdana" pitchFamily="34" charset="0"/>
              </a:rPr>
              <a:t>- silne uczucie głodu </a:t>
            </a:r>
          </a:p>
          <a:p>
            <a:pPr lvl="1" eaLnBrk="1" hangingPunct="1">
              <a:spcBef>
                <a:spcPct val="0"/>
              </a:spcBef>
              <a:buFontTx/>
              <a:buNone/>
            </a:pPr>
            <a:r>
              <a:rPr lang="pl-PL" altLang="pl-PL">
                <a:latin typeface="Verdana" pitchFamily="34" charset="0"/>
              </a:rPr>
              <a:t>- osłabienie </a:t>
            </a:r>
          </a:p>
          <a:p>
            <a:pPr lvl="1" eaLnBrk="1" hangingPunct="1">
              <a:spcBef>
                <a:spcPct val="0"/>
              </a:spcBef>
              <a:buFontTx/>
              <a:buNone/>
            </a:pPr>
            <a:r>
              <a:rPr lang="pl-PL" altLang="pl-PL">
                <a:latin typeface="Verdana" pitchFamily="34" charset="0"/>
              </a:rPr>
              <a:t>- nudności i wymioty </a:t>
            </a:r>
          </a:p>
          <a:p>
            <a:pPr eaLnBrk="1" hangingPunct="1">
              <a:spcBef>
                <a:spcPct val="0"/>
              </a:spcBef>
              <a:buFontTx/>
              <a:buNone/>
            </a:pPr>
            <a:endParaRPr lang="pl-PL" altLang="pl-PL" sz="2800">
              <a:latin typeface="Verdana" pitchFamily="34" charset="0"/>
            </a:endParaRPr>
          </a:p>
          <a:p>
            <a:pPr eaLnBrk="1" hangingPunct="1">
              <a:spcBef>
                <a:spcPct val="0"/>
              </a:spcBef>
              <a:buFontTx/>
              <a:buNone/>
            </a:pPr>
            <a:r>
              <a:rPr lang="pl-PL" altLang="pl-PL" sz="2800">
                <a:solidFill>
                  <a:schemeClr val="folHlink"/>
                </a:solidFill>
                <a:latin typeface="Verdana" pitchFamily="34" charset="0"/>
              </a:rPr>
              <a:t>ze strony układu współczulnego: </a:t>
            </a:r>
          </a:p>
          <a:p>
            <a:pPr lvl="1" eaLnBrk="1" hangingPunct="1">
              <a:spcBef>
                <a:spcPct val="0"/>
              </a:spcBef>
              <a:buFontTx/>
              <a:buNone/>
            </a:pPr>
            <a:r>
              <a:rPr lang="pl-PL" altLang="pl-PL">
                <a:latin typeface="Verdana" pitchFamily="34" charset="0"/>
              </a:rPr>
              <a:t>- niepokój </a:t>
            </a:r>
          </a:p>
          <a:p>
            <a:pPr lvl="1" eaLnBrk="1" hangingPunct="1">
              <a:spcBef>
                <a:spcPct val="0"/>
              </a:spcBef>
              <a:buFontTx/>
              <a:buNone/>
            </a:pPr>
            <a:r>
              <a:rPr lang="pl-PL" altLang="pl-PL">
                <a:latin typeface="Verdana" pitchFamily="34" charset="0"/>
              </a:rPr>
              <a:t>- zlewne poty </a:t>
            </a:r>
          </a:p>
          <a:p>
            <a:pPr lvl="1" eaLnBrk="1" hangingPunct="1">
              <a:spcBef>
                <a:spcPct val="0"/>
              </a:spcBef>
              <a:buFontTx/>
              <a:buNone/>
            </a:pPr>
            <a:r>
              <a:rPr lang="pl-PL" altLang="pl-PL">
                <a:latin typeface="Verdana" pitchFamily="34" charset="0"/>
              </a:rPr>
              <a:t>- tachykardia </a:t>
            </a:r>
          </a:p>
          <a:p>
            <a:pPr lvl="1" eaLnBrk="1" hangingPunct="1">
              <a:spcBef>
                <a:spcPct val="0"/>
              </a:spcBef>
              <a:buFontTx/>
              <a:buNone/>
            </a:pPr>
            <a:r>
              <a:rPr lang="pl-PL" altLang="pl-PL">
                <a:latin typeface="Verdana" pitchFamily="34" charset="0"/>
              </a:rPr>
              <a:t>- drżenie i wzrost napięcia mięśniowego </a:t>
            </a:r>
          </a:p>
          <a:p>
            <a:pPr lvl="1" eaLnBrk="1" hangingPunct="1">
              <a:spcBef>
                <a:spcPct val="0"/>
              </a:spcBef>
              <a:buFontTx/>
              <a:buNone/>
            </a:pPr>
            <a:r>
              <a:rPr lang="pl-PL" altLang="pl-PL">
                <a:latin typeface="Verdana" pitchFamily="34" charset="0"/>
              </a:rPr>
              <a:t>- rozszerzenie źrenic </a:t>
            </a:r>
          </a:p>
        </p:txBody>
      </p:sp>
    </p:spTree>
    <p:extLst>
      <p:ext uri="{BB962C8B-B14F-4D97-AF65-F5344CB8AC3E}">
        <p14:creationId xmlns:p14="http://schemas.microsoft.com/office/powerpoint/2010/main" val="36396116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0" y="333375"/>
            <a:ext cx="9144000" cy="6191250"/>
          </a:xfrm>
        </p:spPr>
        <p:txBody>
          <a:bodyPr/>
          <a:lstStyle/>
          <a:p>
            <a:pPr eaLnBrk="1" hangingPunct="1">
              <a:buFontTx/>
              <a:buNone/>
            </a:pPr>
            <a:r>
              <a:rPr lang="pl-PL" altLang="pl-PL" u="sng">
                <a:solidFill>
                  <a:schemeClr val="folHlink"/>
                </a:solidFill>
              </a:rPr>
              <a:t>ze strony OUN</a:t>
            </a:r>
          </a:p>
          <a:p>
            <a:pPr eaLnBrk="1" hangingPunct="1">
              <a:buFontTx/>
              <a:buChar char="-"/>
            </a:pPr>
            <a:r>
              <a:rPr lang="pl-PL" altLang="pl-PL"/>
              <a:t>"endokrynny zespół psychotyczny" </a:t>
            </a:r>
            <a:br>
              <a:rPr lang="pl-PL" altLang="pl-PL"/>
            </a:br>
            <a:r>
              <a:rPr lang="pl-PL" altLang="pl-PL"/>
              <a:t>(depresja, splątanie, zaburzenia koncentracji)</a:t>
            </a:r>
          </a:p>
          <a:p>
            <a:pPr eaLnBrk="1" hangingPunct="1">
              <a:buFontTx/>
              <a:buChar char="-"/>
            </a:pPr>
            <a:r>
              <a:rPr lang="pl-PL" altLang="pl-PL"/>
              <a:t>zaburzenia koordynacji ruchowej </a:t>
            </a:r>
          </a:p>
          <a:p>
            <a:pPr eaLnBrk="1" hangingPunct="1">
              <a:buFontTx/>
              <a:buChar char="-"/>
            </a:pPr>
            <a:r>
              <a:rPr lang="pl-PL" altLang="pl-PL"/>
              <a:t>wystąpienie prymitywnych automatyzmów </a:t>
            </a:r>
          </a:p>
          <a:p>
            <a:pPr eaLnBrk="1" hangingPunct="1">
              <a:buFontTx/>
              <a:buChar char="-"/>
            </a:pPr>
            <a:r>
              <a:rPr lang="pl-PL" altLang="pl-PL"/>
              <a:t>drgawki </a:t>
            </a:r>
          </a:p>
          <a:p>
            <a:pPr eaLnBrk="1" hangingPunct="1">
              <a:buFontTx/>
              <a:buChar char="-"/>
            </a:pPr>
            <a:r>
              <a:rPr lang="pl-PL" altLang="pl-PL"/>
              <a:t>objawy ogniskowe</a:t>
            </a:r>
          </a:p>
          <a:p>
            <a:pPr eaLnBrk="1" hangingPunct="1">
              <a:buFontTx/>
              <a:buChar char="-"/>
            </a:pPr>
            <a:r>
              <a:rPr lang="pl-PL" altLang="pl-PL"/>
              <a:t>senność </a:t>
            </a:r>
          </a:p>
          <a:p>
            <a:pPr eaLnBrk="1" hangingPunct="1">
              <a:buFontTx/>
              <a:buChar char="-"/>
            </a:pPr>
            <a:r>
              <a:rPr lang="pl-PL" altLang="pl-PL"/>
              <a:t>śpiączka </a:t>
            </a:r>
          </a:p>
          <a:p>
            <a:pPr eaLnBrk="1" hangingPunct="1">
              <a:buFontTx/>
              <a:buChar char="-"/>
            </a:pPr>
            <a:r>
              <a:rPr lang="pl-PL" altLang="pl-PL"/>
              <a:t>podwójne widzenie </a:t>
            </a:r>
          </a:p>
          <a:p>
            <a:pPr eaLnBrk="1" hangingPunct="1">
              <a:buFontTx/>
              <a:buChar char="-"/>
            </a:pPr>
            <a:r>
              <a:rPr lang="pl-PL" altLang="pl-PL"/>
              <a:t>zaburzenia oddechu </a:t>
            </a:r>
          </a:p>
          <a:p>
            <a:pPr eaLnBrk="1" hangingPunct="1">
              <a:buFontTx/>
              <a:buChar char="-"/>
            </a:pPr>
            <a:r>
              <a:rPr lang="pl-PL" altLang="pl-PL"/>
              <a:t>zaburzenia krążenia</a:t>
            </a:r>
          </a:p>
          <a:p>
            <a:pPr eaLnBrk="1" hangingPunct="1">
              <a:buFontTx/>
              <a:buNone/>
            </a:pPr>
            <a:endParaRPr lang="pl-PL" altLang="pl-PL"/>
          </a:p>
        </p:txBody>
      </p:sp>
    </p:spTree>
    <p:extLst>
      <p:ext uri="{BB962C8B-B14F-4D97-AF65-F5344CB8AC3E}">
        <p14:creationId xmlns:p14="http://schemas.microsoft.com/office/powerpoint/2010/main" val="1868745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pl-PL" altLang="pl-PL" sz="4000"/>
              <a:t>Podział  hipoglikemii</a:t>
            </a:r>
            <a:br>
              <a:rPr lang="pl-PL" altLang="pl-PL" sz="4000"/>
            </a:br>
            <a:endParaRPr lang="pl-PL" altLang="pl-PL" sz="4000"/>
          </a:p>
        </p:txBody>
      </p:sp>
      <p:sp>
        <p:nvSpPr>
          <p:cNvPr id="10243" name="Rectangle 3"/>
          <p:cNvSpPr>
            <a:spLocks noGrp="1" noChangeArrowheads="1"/>
          </p:cNvSpPr>
          <p:nvPr>
            <p:ph type="body" idx="1"/>
          </p:nvPr>
        </p:nvSpPr>
        <p:spPr>
          <a:xfrm>
            <a:off x="1524000" y="1052514"/>
            <a:ext cx="9144000" cy="5805487"/>
          </a:xfrm>
        </p:spPr>
        <p:txBody>
          <a:bodyPr/>
          <a:lstStyle/>
          <a:p>
            <a:pPr eaLnBrk="1" hangingPunct="1">
              <a:lnSpc>
                <a:spcPct val="90000"/>
              </a:lnSpc>
            </a:pPr>
            <a:r>
              <a:rPr lang="pl-PL" altLang="pl-PL" u="sng"/>
              <a:t>Postać łagodna:</a:t>
            </a:r>
          </a:p>
          <a:p>
            <a:pPr eaLnBrk="1" hangingPunct="1">
              <a:lnSpc>
                <a:spcPct val="90000"/>
              </a:lnSpc>
              <a:buFontTx/>
              <a:buNone/>
            </a:pPr>
            <a:r>
              <a:rPr lang="pl-PL" altLang="pl-PL"/>
              <a:t>   chory </a:t>
            </a:r>
            <a:r>
              <a:rPr lang="pl-PL" altLang="pl-PL">
                <a:solidFill>
                  <a:srgbClr val="CC0000"/>
                </a:solidFill>
              </a:rPr>
              <a:t>sam</a:t>
            </a:r>
            <a:r>
              <a:rPr lang="pl-PL" altLang="pl-PL"/>
              <a:t> potrafi ją opanować wypijając słodzony płyn i przyjmując dodatkowy pokarm</a:t>
            </a:r>
            <a:br>
              <a:rPr lang="pl-PL" altLang="pl-PL"/>
            </a:br>
            <a:endParaRPr lang="pl-PL" altLang="pl-PL"/>
          </a:p>
          <a:p>
            <a:pPr eaLnBrk="1" hangingPunct="1">
              <a:lnSpc>
                <a:spcPct val="90000"/>
              </a:lnSpc>
            </a:pPr>
            <a:r>
              <a:rPr lang="pl-PL" altLang="pl-PL" u="sng"/>
              <a:t>Postać umiarkowana:</a:t>
            </a:r>
          </a:p>
          <a:p>
            <a:pPr eaLnBrk="1" hangingPunct="1">
              <a:lnSpc>
                <a:spcPct val="90000"/>
              </a:lnSpc>
              <a:buFontTx/>
              <a:buNone/>
            </a:pPr>
            <a:r>
              <a:rPr lang="pl-PL" altLang="pl-PL"/>
              <a:t>   wymaga </a:t>
            </a:r>
            <a:r>
              <a:rPr lang="pl-PL" altLang="pl-PL">
                <a:solidFill>
                  <a:srgbClr val="CC0000"/>
                </a:solidFill>
              </a:rPr>
              <a:t>pomocy drugiej osoby</a:t>
            </a:r>
            <a:r>
              <a:rPr lang="pl-PL" altLang="pl-PL"/>
              <a:t>, która poda płyn i pokarm, cukier prosty lub wstrzyknie </a:t>
            </a:r>
            <a:r>
              <a:rPr lang="pl-PL" altLang="pl-PL" b="1"/>
              <a:t>glukagon</a:t>
            </a:r>
            <a:br>
              <a:rPr lang="pl-PL" altLang="pl-PL" b="1"/>
            </a:br>
            <a:endParaRPr lang="pl-PL" altLang="pl-PL" b="1"/>
          </a:p>
          <a:p>
            <a:pPr eaLnBrk="1" hangingPunct="1">
              <a:lnSpc>
                <a:spcPct val="90000"/>
              </a:lnSpc>
            </a:pPr>
            <a:r>
              <a:rPr lang="pl-PL" altLang="pl-PL" u="sng"/>
              <a:t>Postać ciężka: </a:t>
            </a:r>
          </a:p>
          <a:p>
            <a:pPr eaLnBrk="1" hangingPunct="1">
              <a:lnSpc>
                <a:spcPct val="90000"/>
              </a:lnSpc>
              <a:buFontTx/>
              <a:buNone/>
            </a:pPr>
            <a:r>
              <a:rPr lang="pl-PL" altLang="pl-PL"/>
              <a:t>   z utratą przytomności- </a:t>
            </a:r>
            <a:r>
              <a:rPr lang="pl-PL" altLang="pl-PL">
                <a:solidFill>
                  <a:srgbClr val="CC0000"/>
                </a:solidFill>
              </a:rPr>
              <a:t>wymaga hospitalizacji</a:t>
            </a:r>
          </a:p>
          <a:p>
            <a:pPr eaLnBrk="1" hangingPunct="1">
              <a:lnSpc>
                <a:spcPct val="90000"/>
              </a:lnSpc>
            </a:pPr>
            <a:endParaRPr lang="pl-PL" altLang="pl-PL"/>
          </a:p>
        </p:txBody>
      </p:sp>
    </p:spTree>
    <p:extLst>
      <p:ext uri="{BB962C8B-B14F-4D97-AF65-F5344CB8AC3E}">
        <p14:creationId xmlns:p14="http://schemas.microsoft.com/office/powerpoint/2010/main" val="498471209"/>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l-PL" altLang="pl-PL" dirty="0"/>
              <a:t>Hipoglikemia</a:t>
            </a:r>
          </a:p>
        </p:txBody>
      </p:sp>
      <p:sp>
        <p:nvSpPr>
          <p:cNvPr id="11267" name="Rectangle 3"/>
          <p:cNvSpPr>
            <a:spLocks noGrp="1" noChangeArrowheads="1"/>
          </p:cNvSpPr>
          <p:nvPr>
            <p:ph type="body" idx="1"/>
          </p:nvPr>
        </p:nvSpPr>
        <p:spPr>
          <a:xfrm>
            <a:off x="1703388" y="1600200"/>
            <a:ext cx="8964612" cy="5257800"/>
          </a:xfrm>
        </p:spPr>
        <p:txBody>
          <a:bodyPr>
            <a:normAutofit fontScale="85000" lnSpcReduction="20000"/>
          </a:bodyPr>
          <a:lstStyle/>
          <a:p>
            <a:pPr marL="0" indent="0" algn="l">
              <a:buNone/>
            </a:pPr>
            <a:br>
              <a:rPr lang="pl-PL" altLang="pl-PL" u="sng" dirty="0">
                <a:solidFill>
                  <a:srgbClr val="CC0000"/>
                </a:solidFill>
              </a:rPr>
            </a:br>
            <a:r>
              <a:rPr lang="pl-PL" b="0" i="0" dirty="0">
                <a:solidFill>
                  <a:srgbClr val="333333"/>
                </a:solidFill>
                <a:effectLst/>
                <a:latin typeface="Verdana" panose="020B0604030504040204" pitchFamily="34" charset="0"/>
              </a:rPr>
              <a:t>U chorych na cukrzycę leczonych insuliną hipoglikemia może wystąpić w następujących sytuacjach:</a:t>
            </a:r>
          </a:p>
          <a:p>
            <a:pPr algn="l">
              <a:buFont typeface="Arial" panose="020B0604020202020204" pitchFamily="34" charset="0"/>
              <a:buChar char="•"/>
            </a:pPr>
            <a:r>
              <a:rPr lang="pl-PL" b="0" i="0" dirty="0">
                <a:solidFill>
                  <a:srgbClr val="333333"/>
                </a:solidFill>
                <a:effectLst/>
                <a:latin typeface="Verdana" panose="020B0604030504040204" pitchFamily="34" charset="0"/>
              </a:rPr>
              <a:t>niespożycie posiłku po wstrzyknięciu insuliny</a:t>
            </a:r>
          </a:p>
          <a:p>
            <a:pPr algn="l">
              <a:buFont typeface="Arial" panose="020B0604020202020204" pitchFamily="34" charset="0"/>
              <a:buChar char="•"/>
            </a:pPr>
            <a:r>
              <a:rPr lang="pl-PL" b="0" i="0" dirty="0">
                <a:solidFill>
                  <a:srgbClr val="333333"/>
                </a:solidFill>
                <a:effectLst/>
                <a:latin typeface="Verdana" panose="020B0604030504040204" pitchFamily="34" charset="0"/>
              </a:rPr>
              <a:t>zbyt mała kaloryczność spożytego posiłku</a:t>
            </a:r>
          </a:p>
          <a:p>
            <a:pPr algn="l">
              <a:buFont typeface="Arial" panose="020B0604020202020204" pitchFamily="34" charset="0"/>
              <a:buChar char="•"/>
            </a:pPr>
            <a:r>
              <a:rPr lang="pl-PL" b="0" i="0" dirty="0">
                <a:solidFill>
                  <a:srgbClr val="333333"/>
                </a:solidFill>
                <a:effectLst/>
                <a:latin typeface="Verdana" panose="020B0604030504040204" pitchFamily="34" charset="0"/>
              </a:rPr>
              <a:t>zbyt duża przerwa między wstrzyknięciem insuliny a posiłkiem</a:t>
            </a:r>
          </a:p>
          <a:p>
            <a:pPr algn="l">
              <a:buFont typeface="Arial" panose="020B0604020202020204" pitchFamily="34" charset="0"/>
              <a:buChar char="•"/>
            </a:pPr>
            <a:r>
              <a:rPr lang="pl-PL" b="0" i="0" dirty="0">
                <a:solidFill>
                  <a:srgbClr val="333333"/>
                </a:solidFill>
                <a:effectLst/>
                <a:latin typeface="Verdana" panose="020B0604030504040204" pitchFamily="34" charset="0"/>
              </a:rPr>
              <a:t>zbyt szybkie wchłonięcie się insuliny po zastrzyku (insulina szybciej się wchłania z tkanki podskórnej do krążenia z miejsc ogrzanych, co może mieć miejsce podczas upałów lub po gorącej kąpieli)</a:t>
            </a:r>
          </a:p>
          <a:p>
            <a:pPr algn="l">
              <a:buFont typeface="Arial" panose="020B0604020202020204" pitchFamily="34" charset="0"/>
              <a:buChar char="•"/>
            </a:pPr>
            <a:r>
              <a:rPr lang="pl-PL" b="0" i="0" dirty="0">
                <a:solidFill>
                  <a:srgbClr val="333333"/>
                </a:solidFill>
                <a:effectLst/>
                <a:latin typeface="Verdana" panose="020B0604030504040204" pitchFamily="34" charset="0"/>
              </a:rPr>
              <a:t>intensywny nieplanowany wysiłek fizyczny</a:t>
            </a:r>
          </a:p>
          <a:p>
            <a:pPr algn="l">
              <a:buFont typeface="Arial" panose="020B0604020202020204" pitchFamily="34" charset="0"/>
              <a:buChar char="•"/>
            </a:pPr>
            <a:r>
              <a:rPr lang="pl-PL" b="0" i="0" dirty="0">
                <a:solidFill>
                  <a:srgbClr val="333333"/>
                </a:solidFill>
                <a:effectLst/>
                <a:latin typeface="Verdana" panose="020B0604030504040204" pitchFamily="34" charset="0"/>
              </a:rPr>
              <a:t>spożycie alkoholu (alkohol jest metabolizowany w wątrobie, powoduje to zahamowanie wątrobowej produkcji glukozy)</a:t>
            </a:r>
          </a:p>
          <a:p>
            <a:pPr algn="l">
              <a:buFont typeface="Arial" panose="020B0604020202020204" pitchFamily="34" charset="0"/>
              <a:buChar char="•"/>
            </a:pPr>
            <a:r>
              <a:rPr lang="pl-PL" b="0" i="0" dirty="0">
                <a:solidFill>
                  <a:srgbClr val="333333"/>
                </a:solidFill>
                <a:effectLst/>
                <a:latin typeface="Verdana" panose="020B0604030504040204" pitchFamily="34" charset="0"/>
              </a:rPr>
              <a:t>zbyt duża dawka insuliny.</a:t>
            </a:r>
          </a:p>
          <a:p>
            <a:pPr eaLnBrk="1" hangingPunct="1">
              <a:lnSpc>
                <a:spcPct val="90000"/>
              </a:lnSpc>
              <a:buFontTx/>
              <a:buNone/>
            </a:pPr>
            <a:endParaRPr lang="pl-PL" altLang="pl-PL" u="sng" dirty="0">
              <a:solidFill>
                <a:srgbClr val="CC0000"/>
              </a:solidFill>
            </a:endParaRPr>
          </a:p>
          <a:p>
            <a:pPr eaLnBrk="1" hangingPunct="1">
              <a:lnSpc>
                <a:spcPct val="90000"/>
              </a:lnSpc>
            </a:pPr>
            <a:endParaRPr lang="pl-PL" altLang="pl-PL" dirty="0"/>
          </a:p>
        </p:txBody>
      </p:sp>
    </p:spTree>
    <p:extLst>
      <p:ext uri="{BB962C8B-B14F-4D97-AF65-F5344CB8AC3E}">
        <p14:creationId xmlns:p14="http://schemas.microsoft.com/office/powerpoint/2010/main" val="4005370336"/>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l-PL" altLang="pl-PL"/>
              <a:t>Inne przyczyny hipoglikemii</a:t>
            </a:r>
          </a:p>
        </p:txBody>
      </p:sp>
      <p:sp>
        <p:nvSpPr>
          <p:cNvPr id="19459" name="Rectangle 3"/>
          <p:cNvSpPr>
            <a:spLocks noGrp="1" noChangeArrowheads="1"/>
          </p:cNvSpPr>
          <p:nvPr>
            <p:ph type="body" idx="1"/>
          </p:nvPr>
        </p:nvSpPr>
        <p:spPr>
          <a:xfrm>
            <a:off x="1825626" y="2997201"/>
            <a:ext cx="8842375" cy="3101975"/>
          </a:xfrm>
        </p:spPr>
        <p:txBody>
          <a:bodyPr/>
          <a:lstStyle/>
          <a:p>
            <a:pPr eaLnBrk="1" hangingPunct="1"/>
            <a:r>
              <a:rPr lang="pl-PL" altLang="pl-PL"/>
              <a:t>Insulinoma- guz trzustki produkujący insulinę</a:t>
            </a:r>
          </a:p>
          <a:p>
            <a:pPr eaLnBrk="1" hangingPunct="1">
              <a:buFontTx/>
              <a:buNone/>
            </a:pPr>
            <a:endParaRPr lang="pl-PL" altLang="pl-PL"/>
          </a:p>
          <a:p>
            <a:pPr eaLnBrk="1" hangingPunct="1"/>
            <a:r>
              <a:rPr lang="pl-PL" altLang="pl-PL"/>
              <a:t>Padaczka</a:t>
            </a:r>
          </a:p>
          <a:p>
            <a:pPr eaLnBrk="1" hangingPunct="1"/>
            <a:endParaRPr lang="pl-PL" altLang="pl-PL"/>
          </a:p>
        </p:txBody>
      </p:sp>
    </p:spTree>
    <p:extLst>
      <p:ext uri="{BB962C8B-B14F-4D97-AF65-F5344CB8AC3E}">
        <p14:creationId xmlns:p14="http://schemas.microsoft.com/office/powerpoint/2010/main" val="1568565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l-PL" altLang="pl-PL"/>
              <a:t>Leczenie doraźne</a:t>
            </a:r>
          </a:p>
        </p:txBody>
      </p:sp>
      <p:sp>
        <p:nvSpPr>
          <p:cNvPr id="20483" name="Rectangle 3"/>
          <p:cNvSpPr>
            <a:spLocks noGrp="1" noChangeArrowheads="1"/>
          </p:cNvSpPr>
          <p:nvPr>
            <p:ph type="body" idx="1"/>
          </p:nvPr>
        </p:nvSpPr>
        <p:spPr/>
        <p:txBody>
          <a:bodyPr/>
          <a:lstStyle/>
          <a:p>
            <a:pPr algn="l" fontAlgn="base"/>
            <a:r>
              <a:rPr lang="pl-PL" altLang="pl-PL" dirty="0">
                <a:solidFill>
                  <a:srgbClr val="CC0000"/>
                </a:solidFill>
              </a:rPr>
              <a:t>Najważniejsze to rozpoznać objawy</a:t>
            </a:r>
          </a:p>
          <a:p>
            <a:pPr algn="l" fontAlgn="base"/>
            <a:endParaRPr lang="pl-PL" b="1" i="0" dirty="0">
              <a:solidFill>
                <a:srgbClr val="CC0000"/>
              </a:solidFill>
              <a:effectLst/>
              <a:latin typeface="Open Sans" panose="020B0606030504020204" pitchFamily="34" charset="0"/>
            </a:endParaRPr>
          </a:p>
          <a:p>
            <a:pPr algn="l" fontAlgn="base"/>
            <a:r>
              <a:rPr lang="pl-PL" b="1" i="0" dirty="0">
                <a:solidFill>
                  <a:srgbClr val="444444"/>
                </a:solidFill>
                <a:effectLst/>
                <a:latin typeface="Open Sans" panose="020B0606030504020204" pitchFamily="34" charset="0"/>
              </a:rPr>
              <a:t>Postępowanie przedszpitalne ZRM „P”</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postępujemy wg schematu</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skupiamy się na punkcie „D” badania ratowniczego – pomiar glikemii za pomocą </a:t>
            </a:r>
            <a:r>
              <a:rPr lang="pl-PL" b="0" i="0" dirty="0" err="1">
                <a:solidFill>
                  <a:srgbClr val="444444"/>
                </a:solidFill>
                <a:effectLst/>
                <a:latin typeface="Open Sans" panose="020B0606030504020204" pitchFamily="34" charset="0"/>
              </a:rPr>
              <a:t>glukometru</a:t>
            </a:r>
            <a:endParaRPr lang="pl-PL" b="0" i="0" dirty="0">
              <a:solidFill>
                <a:srgbClr val="444444"/>
              </a:solidFill>
              <a:effectLst/>
              <a:latin typeface="Open Sans" panose="020B0606030504020204" pitchFamily="34" charset="0"/>
            </a:endParaRPr>
          </a:p>
          <a:p>
            <a:pPr eaLnBrk="1" hangingPunct="1">
              <a:lnSpc>
                <a:spcPct val="90000"/>
              </a:lnSpc>
            </a:pPr>
            <a:endParaRPr lang="pl-PL" altLang="pl-PL" dirty="0">
              <a:solidFill>
                <a:srgbClr val="CC0000"/>
              </a:solidFill>
            </a:endParaRPr>
          </a:p>
        </p:txBody>
      </p:sp>
    </p:spTree>
    <p:extLst>
      <p:ext uri="{BB962C8B-B14F-4D97-AF65-F5344CB8AC3E}">
        <p14:creationId xmlns:p14="http://schemas.microsoft.com/office/powerpoint/2010/main" val="258710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5766BA-254F-44AF-9BE6-24CD36C4189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DF67441-4E96-48B7-A5D0-C4E58B2EBE75}"/>
              </a:ext>
            </a:extLst>
          </p:cNvPr>
          <p:cNvSpPr>
            <a:spLocks noGrp="1"/>
          </p:cNvSpPr>
          <p:nvPr>
            <p:ph idx="1"/>
          </p:nvPr>
        </p:nvSpPr>
        <p:spPr/>
        <p:txBody>
          <a:bodyPr>
            <a:normAutofit fontScale="92500" lnSpcReduction="20000"/>
          </a:bodyPr>
          <a:lstStyle/>
          <a:p>
            <a:r>
              <a:rPr lang="pl-PL" dirty="0"/>
              <a:t>Postępowanie diagnostyczne i działania terapeutyczne związane z samym zatruciem należy prowadzić jednocześnie z zabiegami resuscytacyjnymi i ze stabilizacją czynności życiowych. </a:t>
            </a:r>
            <a:r>
              <a:rPr lang="pl-PL" dirty="0">
                <a:solidFill>
                  <a:srgbClr val="FF0000"/>
                </a:solidFill>
              </a:rPr>
              <a:t>Potencjalnie odwracalne przyczyny!</a:t>
            </a:r>
          </a:p>
          <a:p>
            <a:r>
              <a:rPr lang="pl-PL" dirty="0"/>
              <a:t>Po zastosowaniu początkowego postępowania można rozpocząć bardziej szczegółową ocenę konkretnego przypadku.  </a:t>
            </a:r>
          </a:p>
          <a:p>
            <a:r>
              <a:rPr lang="pl-PL" dirty="0"/>
              <a:t>Obejmuje ona zebranie dokładnego wywiadu oraz wykonanie badania fizykalnego w kierunku toksykologii. </a:t>
            </a:r>
          </a:p>
          <a:p>
            <a:r>
              <a:rPr lang="pl-PL" dirty="0"/>
              <a:t>Należy również poszukiwać i leczyć inne przyczyny występowania drgawek lub śpiączki, takie jak urazy głowy, zapalenie opon mózgowo - rdzeniowych czy zaburzenia metaboliczne. </a:t>
            </a:r>
          </a:p>
          <a:p>
            <a:r>
              <a:rPr lang="pl-PL" dirty="0"/>
              <a:t>Działania takie jak dekontaminacja, zwiększenie eliminacji trucizny, użycie odtrutek mogą być wskazane, ale są zwykle interwencjami drugoplanowymi.</a:t>
            </a:r>
          </a:p>
        </p:txBody>
      </p:sp>
    </p:spTree>
    <p:extLst>
      <p:ext uri="{BB962C8B-B14F-4D97-AF65-F5344CB8AC3E}">
        <p14:creationId xmlns:p14="http://schemas.microsoft.com/office/powerpoint/2010/main" val="36154779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B63604-6251-4626-9056-B576F1AF32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AFDB70A-EF90-4E88-8DAA-09BA8133B3B0}"/>
              </a:ext>
            </a:extLst>
          </p:cNvPr>
          <p:cNvSpPr>
            <a:spLocks noGrp="1"/>
          </p:cNvSpPr>
          <p:nvPr>
            <p:ph idx="1"/>
          </p:nvPr>
        </p:nvSpPr>
        <p:spPr/>
        <p:txBody>
          <a:bodyPr/>
          <a:lstStyle/>
          <a:p>
            <a:pPr algn="l" fontAlgn="base"/>
            <a:r>
              <a:rPr lang="pl-PL" b="1" i="0" dirty="0">
                <a:solidFill>
                  <a:srgbClr val="444444"/>
                </a:solidFill>
                <a:effectLst/>
                <a:latin typeface="Open Sans" panose="020B0606030504020204" pitchFamily="34" charset="0"/>
              </a:rPr>
              <a:t>Chory przytomny</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należy podać glukozę doustnie (najpierw węglowodany proste: tabletki z glukozą, żel, lub po prostu słodki napój, później węglowodany złożone w celu zabezpieczenia chorego: np. pieczywo)</a:t>
            </a:r>
          </a:p>
          <a:p>
            <a:endParaRPr lang="pl-PL" dirty="0"/>
          </a:p>
        </p:txBody>
      </p:sp>
    </p:spTree>
    <p:extLst>
      <p:ext uri="{BB962C8B-B14F-4D97-AF65-F5344CB8AC3E}">
        <p14:creationId xmlns:p14="http://schemas.microsoft.com/office/powerpoint/2010/main" val="4504932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C1F556-CA4D-43D6-BB9E-A55209059CF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C734A92-3C09-4BF4-B014-25E3F60F646F}"/>
              </a:ext>
            </a:extLst>
          </p:cNvPr>
          <p:cNvSpPr>
            <a:spLocks noGrp="1"/>
          </p:cNvSpPr>
          <p:nvPr>
            <p:ph idx="1"/>
          </p:nvPr>
        </p:nvSpPr>
        <p:spPr/>
        <p:txBody>
          <a:bodyPr/>
          <a:lstStyle/>
          <a:p>
            <a:pPr algn="l" fontAlgn="base"/>
            <a:r>
              <a:rPr lang="pl-PL" b="1" i="0" dirty="0">
                <a:solidFill>
                  <a:srgbClr val="444444"/>
                </a:solidFill>
                <a:effectLst/>
                <a:latin typeface="Open Sans" panose="020B0606030504020204" pitchFamily="34" charset="0"/>
              </a:rPr>
              <a:t>Chory nieprzytomny</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zabezpieczenie drożności dróg oddechowych</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założenie wkłucia dożylnego</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podanie glukozy 20% iv., ew. glukagon im.</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monitorowanie stanu pacjenta (co 15 minut), szczególnie ważny jest pomiar po odzyskaniu przytomności przez pacjenta</a:t>
            </a:r>
          </a:p>
          <a:p>
            <a:pPr algn="l" fontAlgn="base">
              <a:buFont typeface="Arial" panose="020B0604020202020204" pitchFamily="34" charset="0"/>
              <a:buChar char="•"/>
            </a:pPr>
            <a:r>
              <a:rPr lang="pl-PL" b="0" i="0" dirty="0">
                <a:solidFill>
                  <a:srgbClr val="444444"/>
                </a:solidFill>
                <a:effectLst/>
                <a:latin typeface="Open Sans" panose="020B0606030504020204" pitchFamily="34" charset="0"/>
              </a:rPr>
              <a:t>transport do szpitala lub pozostawienie na miejscu, jeśli pacjent nie wyraża zgody</a:t>
            </a:r>
          </a:p>
          <a:p>
            <a:endParaRPr lang="pl-PL" dirty="0"/>
          </a:p>
        </p:txBody>
      </p:sp>
    </p:spTree>
    <p:extLst>
      <p:ext uri="{BB962C8B-B14F-4D97-AF65-F5344CB8AC3E}">
        <p14:creationId xmlns:p14="http://schemas.microsoft.com/office/powerpoint/2010/main" val="31859988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655845-A2CC-4103-9870-8EE732CFD41E}"/>
              </a:ext>
            </a:extLst>
          </p:cNvPr>
          <p:cNvSpPr>
            <a:spLocks noGrp="1"/>
          </p:cNvSpPr>
          <p:nvPr>
            <p:ph type="title"/>
          </p:nvPr>
        </p:nvSpPr>
        <p:spPr/>
        <p:txBody>
          <a:bodyPr/>
          <a:lstStyle/>
          <a:p>
            <a:r>
              <a:rPr lang="pl-PL" b="1" i="0" dirty="0">
                <a:solidFill>
                  <a:srgbClr val="444444"/>
                </a:solidFill>
                <a:effectLst/>
                <a:latin typeface="Open Sans" panose="020B0606030504020204" pitchFamily="34" charset="0"/>
              </a:rPr>
              <a:t>Farmakoterapia</a:t>
            </a:r>
            <a:br>
              <a:rPr lang="pl-PL" b="1" i="0" dirty="0">
                <a:solidFill>
                  <a:srgbClr val="444444"/>
                </a:solidFill>
                <a:effectLst/>
                <a:latin typeface="Open Sans" panose="020B0606030504020204" pitchFamily="34" charset="0"/>
              </a:rPr>
            </a:br>
            <a:endParaRPr lang="pl-PL" dirty="0"/>
          </a:p>
        </p:txBody>
      </p:sp>
      <p:sp>
        <p:nvSpPr>
          <p:cNvPr id="3" name="Symbol zastępczy zawartości 2">
            <a:extLst>
              <a:ext uri="{FF2B5EF4-FFF2-40B4-BE49-F238E27FC236}">
                <a16:creationId xmlns:a16="http://schemas.microsoft.com/office/drawing/2014/main" id="{C0EF8865-9912-423A-B0D1-A22C0CAEB14B}"/>
              </a:ext>
            </a:extLst>
          </p:cNvPr>
          <p:cNvSpPr>
            <a:spLocks noGrp="1"/>
          </p:cNvSpPr>
          <p:nvPr>
            <p:ph idx="1"/>
          </p:nvPr>
        </p:nvSpPr>
        <p:spPr/>
        <p:txBody>
          <a:bodyPr>
            <a:normAutofit fontScale="92500" lnSpcReduction="10000"/>
          </a:bodyPr>
          <a:lstStyle/>
          <a:p>
            <a:pPr algn="l" fontAlgn="base"/>
            <a:r>
              <a:rPr lang="pl-PL" b="1" i="0" dirty="0">
                <a:solidFill>
                  <a:srgbClr val="444444"/>
                </a:solidFill>
                <a:effectLst/>
                <a:latin typeface="Open Sans" panose="020B0606030504020204" pitchFamily="34" charset="0"/>
              </a:rPr>
              <a:t>Glukoza</a:t>
            </a:r>
          </a:p>
          <a:p>
            <a:pPr algn="just" fontAlgn="base"/>
            <a:r>
              <a:rPr lang="pl-PL" b="0" i="0" dirty="0">
                <a:solidFill>
                  <a:srgbClr val="444444"/>
                </a:solidFill>
                <a:effectLst/>
                <a:latin typeface="Open Sans" panose="020B0606030504020204" pitchFamily="34" charset="0"/>
              </a:rPr>
              <a:t>Stosujemy 20% roztwór glukozy, czyli substancję zawierającą 200mg glukozy w 1 ml. Zazwyczaj dysponujemy glukozą w ampułkach po 10 ml albo w butelce po 250 i 500 ml.</a:t>
            </a:r>
          </a:p>
          <a:p>
            <a:pPr algn="just" fontAlgn="base"/>
            <a:r>
              <a:rPr lang="pl-PL" b="0" i="0" dirty="0">
                <a:solidFill>
                  <a:srgbClr val="444444"/>
                </a:solidFill>
                <a:effectLst/>
                <a:latin typeface="Open Sans" panose="020B0606030504020204" pitchFamily="34" charset="0"/>
              </a:rPr>
              <a:t>Dawkowanie glukozy do 0,2 g/kg </a:t>
            </a:r>
            <a:r>
              <a:rPr lang="pl-PL" b="0" i="0" dirty="0" err="1">
                <a:solidFill>
                  <a:srgbClr val="444444"/>
                </a:solidFill>
                <a:effectLst/>
                <a:latin typeface="Open Sans" panose="020B0606030504020204" pitchFamily="34" charset="0"/>
              </a:rPr>
              <a:t>m.c</a:t>
            </a:r>
            <a:r>
              <a:rPr lang="pl-PL" b="0" i="0" dirty="0">
                <a:solidFill>
                  <a:srgbClr val="444444"/>
                </a:solidFill>
                <a:effectLst/>
                <a:latin typeface="Open Sans" panose="020B0606030504020204" pitchFamily="34" charset="0"/>
              </a:rPr>
              <a:t>. Dla przykładu, jeśli pacjent waży 80 kg to jego zapotrzebowanie wynosi 16 g 20% glukozy. Jedna ampułka zawiera 2 g glukozy (200mg/ml, </a:t>
            </a:r>
            <a:r>
              <a:rPr lang="pl-PL" b="0" i="0" dirty="0" err="1">
                <a:solidFill>
                  <a:srgbClr val="444444"/>
                </a:solidFill>
                <a:effectLst/>
                <a:latin typeface="Open Sans" panose="020B0606030504020204" pitchFamily="34" charset="0"/>
              </a:rPr>
              <a:t>amp</a:t>
            </a:r>
            <a:r>
              <a:rPr lang="pl-PL" b="0" i="0" dirty="0">
                <a:solidFill>
                  <a:srgbClr val="444444"/>
                </a:solidFill>
                <a:effectLst/>
                <a:latin typeface="Open Sans" panose="020B0606030504020204" pitchFamily="34" charset="0"/>
              </a:rPr>
              <a:t>. po 10 ml), a więc teoretycznie pacjent potrzebuje 8 ampułek.</a:t>
            </a:r>
          </a:p>
          <a:p>
            <a:pPr algn="just" fontAlgn="base"/>
            <a:r>
              <a:rPr lang="pl-PL" b="0" i="0" dirty="0">
                <a:solidFill>
                  <a:srgbClr val="444444"/>
                </a:solidFill>
                <a:effectLst/>
                <a:latin typeface="Open Sans" panose="020B0606030504020204" pitchFamily="34" charset="0"/>
              </a:rPr>
              <a:t>W zależności od stopnia hipoglikemii zazwyczaj dawkowanie zamyka się w 2-8 ampułek. Używając glukozy w gotowej butli – po prostu nabieramy kolejne strzykawki. Aby później dojść do ładu najlepiej liczyć strzykawki wypełniane glukozą.</a:t>
            </a:r>
          </a:p>
          <a:p>
            <a:endParaRPr lang="pl-PL" dirty="0"/>
          </a:p>
        </p:txBody>
      </p:sp>
    </p:spTree>
    <p:extLst>
      <p:ext uri="{BB962C8B-B14F-4D97-AF65-F5344CB8AC3E}">
        <p14:creationId xmlns:p14="http://schemas.microsoft.com/office/powerpoint/2010/main" val="10556564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1D91B7-5E64-43B9-9976-EECFA779FEB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BBB915F-F303-4F6D-B992-A90E1ECD807F}"/>
              </a:ext>
            </a:extLst>
          </p:cNvPr>
          <p:cNvSpPr>
            <a:spLocks noGrp="1"/>
          </p:cNvSpPr>
          <p:nvPr>
            <p:ph idx="1"/>
          </p:nvPr>
        </p:nvSpPr>
        <p:spPr/>
        <p:txBody>
          <a:bodyPr/>
          <a:lstStyle/>
          <a:p>
            <a:pPr algn="just" fontAlgn="base"/>
            <a:r>
              <a:rPr lang="pl-PL" b="1" i="0" dirty="0">
                <a:solidFill>
                  <a:srgbClr val="444444"/>
                </a:solidFill>
                <a:effectLst/>
                <a:latin typeface="Open Sans" panose="020B0606030504020204" pitchFamily="34" charset="0"/>
              </a:rPr>
              <a:t>Glukagon</a:t>
            </a:r>
          </a:p>
          <a:p>
            <a:pPr algn="just" fontAlgn="base"/>
            <a:r>
              <a:rPr lang="pl-PL" b="0" i="0" dirty="0">
                <a:solidFill>
                  <a:srgbClr val="444444"/>
                </a:solidFill>
                <a:effectLst/>
                <a:latin typeface="Open Sans" panose="020B0606030504020204" pitchFamily="34" charset="0"/>
              </a:rPr>
              <a:t>W przypadku problemu z uzyskaniem linii obwodowej należy podać domięśniowo 1mg glukagonu, który zazwyczaj występuje w postaci gotowego zestawu ze strzykawką. Po 10 minutach, jeśli pacjent nie prezentuje poprawy należy powtórzyć dawkę.</a:t>
            </a:r>
          </a:p>
          <a:p>
            <a:pPr algn="just" fontAlgn="base"/>
            <a:r>
              <a:rPr lang="pl-PL" b="0" i="0" dirty="0">
                <a:solidFill>
                  <a:srgbClr val="444444"/>
                </a:solidFill>
                <a:effectLst/>
                <a:latin typeface="Open Sans" panose="020B0606030504020204" pitchFamily="34" charset="0"/>
              </a:rPr>
              <a:t>Nie należy podawać osobom z cukrzycą typu 2, chorym leczonym doustnymi lekami hipoglikemizującymi oraz chorym po spożyciu alkoholu).</a:t>
            </a:r>
          </a:p>
          <a:p>
            <a:endParaRPr lang="pl-PL" dirty="0"/>
          </a:p>
        </p:txBody>
      </p:sp>
    </p:spTree>
    <p:extLst>
      <p:ext uri="{BB962C8B-B14F-4D97-AF65-F5344CB8AC3E}">
        <p14:creationId xmlns:p14="http://schemas.microsoft.com/office/powerpoint/2010/main" val="40923836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48929" y="629266"/>
            <a:ext cx="4944152" cy="1622321"/>
          </a:xfrm>
        </p:spPr>
        <p:txBody>
          <a:bodyPr>
            <a:normAutofit/>
          </a:bodyPr>
          <a:lstStyle/>
          <a:p>
            <a:pPr eaLnBrk="1" hangingPunct="1"/>
            <a:endParaRPr lang="pl-PL" altLang="pl-PL" dirty="0"/>
          </a:p>
        </p:txBody>
      </p:sp>
      <p:sp>
        <p:nvSpPr>
          <p:cNvPr id="22531" name="Rectangle 3"/>
          <p:cNvSpPr>
            <a:spLocks noGrp="1" noChangeArrowheads="1"/>
          </p:cNvSpPr>
          <p:nvPr>
            <p:ph type="body" idx="1"/>
          </p:nvPr>
        </p:nvSpPr>
        <p:spPr>
          <a:xfrm>
            <a:off x="648930" y="1505244"/>
            <a:ext cx="4944151" cy="5556738"/>
          </a:xfrm>
        </p:spPr>
        <p:txBody>
          <a:bodyPr>
            <a:normAutofit fontScale="92500" lnSpcReduction="10000"/>
          </a:bodyPr>
          <a:lstStyle/>
          <a:p>
            <a:pPr eaLnBrk="1" hangingPunct="1"/>
            <a:endParaRPr lang="pl-PL" altLang="pl-PL" sz="1100" dirty="0"/>
          </a:p>
          <a:p>
            <a:pPr eaLnBrk="1" hangingPunct="1"/>
            <a:r>
              <a:rPr lang="pl-PL" sz="1800" b="1" i="0" dirty="0">
                <a:effectLst/>
                <a:latin typeface="Verdana" panose="020B0604030504040204" pitchFamily="34" charset="0"/>
              </a:rPr>
              <a:t>Hipoglikemia łagodna lub ciężka (u osoby z zaburzeniami świadomości, mogącej połykać)</a:t>
            </a:r>
            <a:r>
              <a:rPr lang="pl-PL" sz="1800" b="0" i="0" dirty="0">
                <a:effectLst/>
                <a:latin typeface="Verdana" panose="020B0604030504040204" pitchFamily="34" charset="0"/>
              </a:rPr>
              <a:t> spożycie prostych węglowodanów (np. 15–20 g glukozy – tabletki, żele) lub zawierających je pokarmów bądź płynów, można powtórzyć w razie potrzeby; następnie chory powinien spożyć węglowodany złożone, aby zapobiec nawrotowi hipoglikemii; kontrolny pomiar glikemii po 1 h; rozważ (raczej tylko w cukrzycy typu 1) podanie </a:t>
            </a:r>
            <a:r>
              <a:rPr lang="pl-PL" sz="1800" dirty="0">
                <a:highlight>
                  <a:srgbClr val="FFFF00"/>
                </a:highlight>
                <a:latin typeface="Verdana" panose="020B0604030504040204" pitchFamily="34" charset="0"/>
              </a:rPr>
              <a:t>glukagonu</a:t>
            </a:r>
            <a:r>
              <a:rPr lang="pl-PL" sz="1800" b="0" i="0" dirty="0">
                <a:effectLst/>
                <a:highlight>
                  <a:srgbClr val="FFFF00"/>
                </a:highlight>
                <a:latin typeface="Verdana" panose="020B0604030504040204" pitchFamily="34" charset="0"/>
              </a:rPr>
              <a:t> </a:t>
            </a:r>
            <a:r>
              <a:rPr lang="pl-PL" sz="1800" b="0" i="1" dirty="0" err="1">
                <a:effectLst/>
                <a:highlight>
                  <a:srgbClr val="FFFF00"/>
                </a:highlight>
                <a:latin typeface="Verdana" panose="020B0604030504040204" pitchFamily="34" charset="0"/>
              </a:rPr>
              <a:t>i.m</a:t>
            </a:r>
            <a:r>
              <a:rPr lang="pl-PL" sz="1800" b="0" i="1" dirty="0">
                <a:effectLst/>
                <a:highlight>
                  <a:srgbClr val="FFFF00"/>
                </a:highlight>
                <a:latin typeface="Verdana" panose="020B0604030504040204" pitchFamily="34" charset="0"/>
              </a:rPr>
              <a:t>.</a:t>
            </a:r>
            <a:r>
              <a:rPr lang="pl-PL" sz="1800" b="0" i="0" dirty="0">
                <a:effectLst/>
                <a:highlight>
                  <a:srgbClr val="FFFF00"/>
                </a:highlight>
                <a:latin typeface="Verdana" panose="020B0604030504040204" pitchFamily="34" charset="0"/>
              </a:rPr>
              <a:t> lub </a:t>
            </a:r>
            <a:r>
              <a:rPr lang="pl-PL" sz="1800" b="0" i="1" dirty="0">
                <a:effectLst/>
                <a:highlight>
                  <a:srgbClr val="FFFF00"/>
                </a:highlight>
                <a:latin typeface="Verdana" panose="020B0604030504040204" pitchFamily="34" charset="0"/>
              </a:rPr>
              <a:t>s.c</a:t>
            </a:r>
            <a:r>
              <a:rPr lang="pl-PL" sz="1800" b="0" i="1" dirty="0">
                <a:effectLst/>
                <a:latin typeface="Verdana" panose="020B0604030504040204" pitchFamily="34" charset="0"/>
              </a:rPr>
              <a:t>.</a:t>
            </a:r>
            <a:r>
              <a:rPr lang="pl-PL" sz="1800" b="0" i="0" dirty="0">
                <a:effectLst/>
                <a:latin typeface="Verdana" panose="020B0604030504040204" pitchFamily="34" charset="0"/>
              </a:rPr>
              <a:t> Chorym leczonym za pomocą osobistej pompy insulinowej lub analogami insuliny w modelu intensywnej insulinoterapii zaleć spożycie 15 g glukozy i kontrolę glikemii po 15 min (reguła 15/15); powtórz w razie utrzymywania się hipoglikemii</a:t>
            </a:r>
            <a:endParaRPr lang="pl-PL" altLang="pl-PL" sz="1800" dirty="0"/>
          </a:p>
          <a:p>
            <a:pPr eaLnBrk="1" hangingPunct="1"/>
            <a:endParaRPr lang="pl-PL" altLang="pl-PL" sz="1100" dirty="0"/>
          </a:p>
          <a:p>
            <a:pPr eaLnBrk="1" hangingPunct="1"/>
            <a:endParaRPr lang="pl-PL" altLang="pl-PL" sz="1100" dirty="0"/>
          </a:p>
          <a:p>
            <a:pPr eaLnBrk="1" hangingPunct="1"/>
            <a:r>
              <a:rPr lang="pl-PL" altLang="pl-PL" sz="1900" dirty="0"/>
              <a:t>Glukagon </a:t>
            </a:r>
            <a:r>
              <a:rPr lang="pl-PL" altLang="pl-PL" sz="1900" i="1" dirty="0"/>
              <a:t>przeciwskazany po spożyciu alkoholu!!</a:t>
            </a:r>
          </a:p>
        </p:txBody>
      </p:sp>
      <p:pic>
        <p:nvPicPr>
          <p:cNvPr id="5122" name="Picture 2" descr="Glukagon - instrukcja obsługi krok po kroku - Dietolog">
            <a:extLst>
              <a:ext uri="{FF2B5EF4-FFF2-40B4-BE49-F238E27FC236}">
                <a16:creationId xmlns:a16="http://schemas.microsoft.com/office/drawing/2014/main" id="{3A4A39C1-6F0D-42F3-9D62-EE498598502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04709" y="1938245"/>
            <a:ext cx="4475531" cy="297826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4554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E94E39-5DEE-4DFE-AAF6-A5EAA2E696A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2DD7DE8-8E1B-4C1C-ADA9-0F08F326B012}"/>
              </a:ext>
            </a:extLst>
          </p:cNvPr>
          <p:cNvSpPr>
            <a:spLocks noGrp="1"/>
          </p:cNvSpPr>
          <p:nvPr>
            <p:ph idx="1"/>
          </p:nvPr>
        </p:nvSpPr>
        <p:spPr/>
        <p:txBody>
          <a:bodyPr>
            <a:normAutofit fontScale="85000" lnSpcReduction="20000"/>
          </a:bodyPr>
          <a:lstStyle/>
          <a:p>
            <a:r>
              <a:rPr lang="pl-PL" b="1" i="0" dirty="0">
                <a:solidFill>
                  <a:srgbClr val="333333"/>
                </a:solidFill>
                <a:effectLst/>
                <a:latin typeface="Verdana" panose="020B0604030504040204" pitchFamily="34" charset="0"/>
              </a:rPr>
              <a:t>Hipoglikemia ciężka (u osoby nieprzytomnej lub z zaburzeniami świadomości, niemogącej połykać)</a:t>
            </a:r>
            <a:r>
              <a:rPr lang="pl-PL" dirty="0">
                <a:solidFill>
                  <a:srgbClr val="333333"/>
                </a:solidFill>
                <a:latin typeface="Verdana" panose="020B0604030504040204" pitchFamily="34" charset="0"/>
              </a:rPr>
              <a:t> </a:t>
            </a:r>
            <a:r>
              <a:rPr lang="pl-PL" b="0" i="0" dirty="0">
                <a:solidFill>
                  <a:srgbClr val="333333"/>
                </a:solidFill>
                <a:effectLst/>
                <a:latin typeface="Verdana" panose="020B0604030504040204" pitchFamily="34" charset="0"/>
              </a:rPr>
              <a:t>wlew </a:t>
            </a:r>
            <a:r>
              <a:rPr lang="pl-PL" b="0" i="1" u="none" strike="noStrike" dirty="0" err="1">
                <a:solidFill>
                  <a:srgbClr val="333333"/>
                </a:solidFill>
                <a:effectLst/>
                <a:latin typeface="Verdana" panose="020B0604030504040204" pitchFamily="34" charset="0"/>
              </a:rPr>
              <a:t>i.v</a:t>
            </a:r>
            <a:r>
              <a:rPr lang="pl-PL" b="0" i="1" u="none" strike="noStrike" dirty="0">
                <a:solidFill>
                  <a:srgbClr val="333333"/>
                </a:solidFill>
                <a:effectLst/>
                <a:latin typeface="Verdana" panose="020B0604030504040204" pitchFamily="34" charset="0"/>
              </a:rPr>
              <a:t>.</a:t>
            </a:r>
            <a:r>
              <a:rPr lang="pl-PL" b="0" i="0" dirty="0">
                <a:solidFill>
                  <a:srgbClr val="333333"/>
                </a:solidFill>
                <a:effectLst/>
                <a:latin typeface="Verdana" panose="020B0604030504040204" pitchFamily="34" charset="0"/>
              </a:rPr>
              <a:t> 20% roztworu </a:t>
            </a:r>
            <a:r>
              <a:rPr lang="pl-PL" b="0" i="0" u="none" strike="noStrike" dirty="0">
                <a:solidFill>
                  <a:srgbClr val="00477F"/>
                </a:solidFill>
                <a:effectLst/>
                <a:latin typeface="Verdana" panose="020B0604030504040204" pitchFamily="34" charset="0"/>
                <a:hlinkClick r:id="rId2"/>
              </a:rPr>
              <a:t>glukozy</a:t>
            </a:r>
            <a:r>
              <a:rPr lang="pl-PL" b="0" i="0" dirty="0">
                <a:solidFill>
                  <a:srgbClr val="333333"/>
                </a:solidFill>
                <a:effectLst/>
                <a:latin typeface="Verdana" panose="020B0604030504040204" pitchFamily="34" charset="0"/>
              </a:rPr>
              <a:t> (w dawce 0,2 g glukozy/kg </a:t>
            </a:r>
            <a:r>
              <a:rPr lang="pl-PL" b="0" i="0" u="none" strike="noStrike" dirty="0">
                <a:solidFill>
                  <a:srgbClr val="333333"/>
                </a:solidFill>
                <a:effectLst/>
                <a:latin typeface="Verdana" panose="020B0604030504040204" pitchFamily="34" charset="0"/>
              </a:rPr>
              <a:t>mc.</a:t>
            </a:r>
            <a:r>
              <a:rPr lang="pl-PL" b="0" i="0" dirty="0">
                <a:solidFill>
                  <a:srgbClr val="333333"/>
                </a:solidFill>
                <a:effectLst/>
                <a:latin typeface="Verdana" panose="020B0604030504040204" pitchFamily="34" charset="0"/>
              </a:rPr>
              <a:t> </a:t>
            </a:r>
            <a:r>
              <a:rPr lang="pl-PL" b="0" i="0" dirty="0">
                <a:solidFill>
                  <a:srgbClr val="333333"/>
                </a:solidFill>
                <a:effectLst/>
                <a:highlight>
                  <a:srgbClr val="FFFF00"/>
                </a:highlight>
                <a:latin typeface="Verdana" panose="020B0604030504040204" pitchFamily="34" charset="0"/>
              </a:rPr>
              <a:t>(1 ml/kg mc.), </a:t>
            </a:r>
            <a:r>
              <a:rPr lang="pl-PL" b="0" i="0" dirty="0">
                <a:solidFill>
                  <a:srgbClr val="333333"/>
                </a:solidFill>
                <a:effectLst/>
                <a:latin typeface="Verdana" panose="020B0604030504040204" pitchFamily="34" charset="0"/>
              </a:rPr>
              <a:t>następnie wlew 10% roztworu glukozy do chwili poprawy świadomości umożliwiającej spożycie węglowodanów. W razie trudności z dostępem </a:t>
            </a:r>
            <a:r>
              <a:rPr lang="pl-PL" b="0" i="1" dirty="0" err="1">
                <a:solidFill>
                  <a:srgbClr val="333333"/>
                </a:solidFill>
                <a:effectLst/>
                <a:latin typeface="Verdana" panose="020B0604030504040204" pitchFamily="34" charset="0"/>
              </a:rPr>
              <a:t>i.v</a:t>
            </a:r>
            <a:r>
              <a:rPr lang="pl-PL" b="0" i="1" dirty="0">
                <a:solidFill>
                  <a:srgbClr val="333333"/>
                </a:solidFill>
                <a:effectLst/>
                <a:latin typeface="Verdana" panose="020B0604030504040204" pitchFamily="34" charset="0"/>
              </a:rPr>
              <a:t>.</a:t>
            </a:r>
            <a:r>
              <a:rPr lang="pl-PL" b="0" i="0" dirty="0">
                <a:solidFill>
                  <a:srgbClr val="333333"/>
                </a:solidFill>
                <a:effectLst/>
                <a:latin typeface="Verdana" panose="020B0604030504040204" pitchFamily="34" charset="0"/>
              </a:rPr>
              <a:t> w ciężkiej hipoglikemii u chorych na cukrzycę typu </a:t>
            </a:r>
            <a:r>
              <a:rPr lang="pl-PL" b="0" i="0" dirty="0">
                <a:solidFill>
                  <a:srgbClr val="333333"/>
                </a:solidFill>
                <a:effectLst/>
                <a:highlight>
                  <a:srgbClr val="FFFF00"/>
                </a:highlight>
                <a:latin typeface="Verdana" panose="020B0604030504040204" pitchFamily="34" charset="0"/>
              </a:rPr>
              <a:t>1 podaj </a:t>
            </a:r>
            <a:r>
              <a:rPr lang="pl-PL" b="0" i="0" u="none" strike="noStrike" dirty="0">
                <a:solidFill>
                  <a:srgbClr val="00477F"/>
                </a:solidFill>
                <a:effectLst/>
                <a:highlight>
                  <a:srgbClr val="FFFF00"/>
                </a:highlight>
                <a:latin typeface="Verdana" panose="020B0604030504040204" pitchFamily="34" charset="0"/>
                <a:hlinkClick r:id="rId3"/>
              </a:rPr>
              <a:t>glukagon</a:t>
            </a:r>
            <a:r>
              <a:rPr lang="pl-PL" b="0" i="0" dirty="0">
                <a:solidFill>
                  <a:srgbClr val="333333"/>
                </a:solidFill>
                <a:effectLst/>
                <a:highlight>
                  <a:srgbClr val="FFFF00"/>
                </a:highlight>
                <a:latin typeface="Verdana" panose="020B0604030504040204" pitchFamily="34" charset="0"/>
              </a:rPr>
              <a:t> (</a:t>
            </a:r>
            <a:r>
              <a:rPr lang="pl-PL" b="0" i="0" u="sng" dirty="0" err="1">
                <a:solidFill>
                  <a:srgbClr val="780000"/>
                </a:solidFill>
                <a:effectLst/>
                <a:highlight>
                  <a:srgbClr val="FFFF00"/>
                </a:highlight>
                <a:latin typeface="Verdana" panose="020B0604030504040204" pitchFamily="34" charset="0"/>
                <a:hlinkClick r:id="rId4"/>
              </a:rPr>
              <a:t>GlucaGen</a:t>
            </a:r>
            <a:r>
              <a:rPr lang="pl-PL" b="0" i="0" u="sng" dirty="0">
                <a:solidFill>
                  <a:srgbClr val="780000"/>
                </a:solidFill>
                <a:effectLst/>
                <a:highlight>
                  <a:srgbClr val="FFFF00"/>
                </a:highlight>
                <a:latin typeface="Verdana" panose="020B0604030504040204" pitchFamily="34" charset="0"/>
                <a:hlinkClick r:id="rId4"/>
              </a:rPr>
              <a:t> 1 mg </a:t>
            </a:r>
            <a:r>
              <a:rPr lang="pl-PL" b="0" i="0" u="sng" dirty="0" err="1">
                <a:solidFill>
                  <a:srgbClr val="780000"/>
                </a:solidFill>
                <a:effectLst/>
                <a:highlight>
                  <a:srgbClr val="FFFF00"/>
                </a:highlight>
                <a:latin typeface="Verdana" panose="020B0604030504040204" pitchFamily="34" charset="0"/>
                <a:hlinkClick r:id="rId4"/>
              </a:rPr>
              <a:t>HypoKit</a:t>
            </a:r>
            <a:r>
              <a:rPr lang="pl-PL" b="0" i="0" dirty="0">
                <a:solidFill>
                  <a:srgbClr val="333333"/>
                </a:solidFill>
                <a:effectLst/>
                <a:highlight>
                  <a:srgbClr val="FFFF00"/>
                </a:highlight>
                <a:latin typeface="Verdana" panose="020B0604030504040204" pitchFamily="34" charset="0"/>
              </a:rPr>
              <a:t>) </a:t>
            </a:r>
            <a:r>
              <a:rPr lang="pl-PL" b="0" i="0" dirty="0">
                <a:solidFill>
                  <a:srgbClr val="333333"/>
                </a:solidFill>
                <a:effectLst/>
                <a:latin typeface="Verdana" panose="020B0604030504040204" pitchFamily="34" charset="0"/>
              </a:rPr>
              <a:t>1 mg </a:t>
            </a:r>
            <a:r>
              <a:rPr lang="pl-PL" b="0" i="1" u="none" strike="noStrike" dirty="0" err="1">
                <a:solidFill>
                  <a:srgbClr val="333333"/>
                </a:solidFill>
                <a:effectLst/>
                <a:latin typeface="Verdana" panose="020B0604030504040204" pitchFamily="34" charset="0"/>
              </a:rPr>
              <a:t>i.m</a:t>
            </a:r>
            <a:r>
              <a:rPr lang="pl-PL" b="0" i="1" u="none" strike="noStrike" dirty="0">
                <a:solidFill>
                  <a:srgbClr val="333333"/>
                </a:solidFill>
                <a:effectLst/>
                <a:latin typeface="Verdana" panose="020B0604030504040204" pitchFamily="34" charset="0"/>
              </a:rPr>
              <a:t>.</a:t>
            </a:r>
            <a:r>
              <a:rPr lang="pl-PL" b="0" i="0" dirty="0">
                <a:solidFill>
                  <a:srgbClr val="333333"/>
                </a:solidFill>
                <a:effectLst/>
                <a:latin typeface="Verdana" panose="020B0604030504040204" pitchFamily="34" charset="0"/>
              </a:rPr>
              <a:t> lub </a:t>
            </a:r>
            <a:r>
              <a:rPr lang="pl-PL" b="0" i="1" u="none" strike="noStrike" dirty="0">
                <a:solidFill>
                  <a:srgbClr val="333333"/>
                </a:solidFill>
                <a:effectLst/>
                <a:latin typeface="Verdana" panose="020B0604030504040204" pitchFamily="34" charset="0"/>
              </a:rPr>
              <a:t>s.c.</a:t>
            </a:r>
            <a:r>
              <a:rPr lang="pl-PL" b="0" i="0" dirty="0">
                <a:solidFill>
                  <a:srgbClr val="333333"/>
                </a:solidFill>
                <a:effectLst/>
                <a:latin typeface="Verdana" panose="020B0604030504040204" pitchFamily="34" charset="0"/>
              </a:rPr>
              <a:t> (jeśli nie ma poprawy, możesz powtórzyć po 10 min); zarejestrowano preparat glukagonu do stosowania w ciężkiej hipoglikemii, który nie wymaga wstrzyknięcia, gdyż podaje się go donosowo (</a:t>
            </a:r>
            <a:r>
              <a:rPr lang="pl-PL" b="0" i="0" u="none" strike="noStrike" dirty="0" err="1">
                <a:solidFill>
                  <a:srgbClr val="780000"/>
                </a:solidFill>
                <a:effectLst/>
                <a:latin typeface="Verdana" panose="020B0604030504040204" pitchFamily="34" charset="0"/>
                <a:hlinkClick r:id="rId5"/>
              </a:rPr>
              <a:t>Baqsimi</a:t>
            </a:r>
            <a:r>
              <a:rPr lang="pl-PL" b="0" i="0" dirty="0">
                <a:solidFill>
                  <a:srgbClr val="333333"/>
                </a:solidFill>
                <a:effectLst/>
                <a:latin typeface="Verdana" panose="020B0604030504040204" pitchFamily="34" charset="0"/>
              </a:rPr>
              <a:t>, 3 mg do jednego nozdrza). U chorych na cukrzycę typu 2 zachowaj ostrożność, nie podawaj go w hipoglikemii wywołanej przez leki doustne (może pobudzać wydzielanie endogennej insuliny); przeciwwskazany po spożyciu alkoholu.</a:t>
            </a:r>
            <a:endParaRPr lang="pl-PL" dirty="0"/>
          </a:p>
        </p:txBody>
      </p:sp>
    </p:spTree>
    <p:extLst>
      <p:ext uri="{BB962C8B-B14F-4D97-AF65-F5344CB8AC3E}">
        <p14:creationId xmlns:p14="http://schemas.microsoft.com/office/powerpoint/2010/main" val="2100513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B1C040-FB0A-4F00-90EC-4CBA522BAF5E}"/>
              </a:ext>
            </a:extLst>
          </p:cNvPr>
          <p:cNvSpPr>
            <a:spLocks noGrp="1"/>
          </p:cNvSpPr>
          <p:nvPr>
            <p:ph type="title"/>
          </p:nvPr>
        </p:nvSpPr>
        <p:spPr>
          <a:xfrm>
            <a:off x="801099" y="1396289"/>
            <a:ext cx="4249006" cy="1325563"/>
          </a:xfrm>
        </p:spPr>
        <p:txBody>
          <a:bodyPr>
            <a:normAutofit/>
          </a:bodyPr>
          <a:lstStyle/>
          <a:p>
            <a:endParaRPr lang="pl-PL"/>
          </a:p>
        </p:txBody>
      </p:sp>
      <p:sp>
        <p:nvSpPr>
          <p:cNvPr id="1032" name="Content Placeholder 1031">
            <a:extLst>
              <a:ext uri="{FF2B5EF4-FFF2-40B4-BE49-F238E27FC236}">
                <a16:creationId xmlns:a16="http://schemas.microsoft.com/office/drawing/2014/main" id="{BCB376CA-6CA3-4849-B886-23147E4C6E14}"/>
              </a:ext>
            </a:extLst>
          </p:cNvPr>
          <p:cNvSpPr>
            <a:spLocks noGrp="1"/>
          </p:cNvSpPr>
          <p:nvPr>
            <p:ph idx="1"/>
          </p:nvPr>
        </p:nvSpPr>
        <p:spPr>
          <a:xfrm>
            <a:off x="804677" y="2447778"/>
            <a:ext cx="4245428" cy="3676226"/>
          </a:xfrm>
        </p:spPr>
        <p:txBody>
          <a:bodyPr anchor="t">
            <a:normAutofit/>
          </a:bodyPr>
          <a:lstStyle/>
          <a:p>
            <a:r>
              <a:rPr lang="pl-PL" sz="3600" dirty="0">
                <a:solidFill>
                  <a:srgbClr val="0A0A0A"/>
                </a:solidFill>
                <a:highlight>
                  <a:srgbClr val="FFFF00"/>
                </a:highlight>
                <a:latin typeface="Source Serif Pro" panose="020B0604020202020204" pitchFamily="18" charset="0"/>
              </a:rPr>
              <a:t>S</a:t>
            </a:r>
            <a:r>
              <a:rPr lang="pl-PL" sz="3600" b="0" i="0" dirty="0">
                <a:solidFill>
                  <a:srgbClr val="0A0A0A"/>
                </a:solidFill>
                <a:effectLst/>
                <a:highlight>
                  <a:srgbClr val="FFFF00"/>
                </a:highlight>
                <a:latin typeface="Source Serif Pro" panose="020B0604020202020204" pitchFamily="18" charset="0"/>
              </a:rPr>
              <a:t>pray do nosa wprowadzony na rynek w Kanadzie w celu zwalczania wstrząsu hipoglikemicznego u diabetyków</a:t>
            </a:r>
          </a:p>
          <a:p>
            <a:endParaRPr lang="en-US" sz="1800" dirty="0"/>
          </a:p>
        </p:txBody>
      </p:sp>
      <p:sp>
        <p:nvSpPr>
          <p:cNvPr id="75" name="Freeform: Shape 74">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Baqsimi Nasal Glucagon Review | DiabetesMine">
            <a:extLst>
              <a:ext uri="{FF2B5EF4-FFF2-40B4-BE49-F238E27FC236}">
                <a16:creationId xmlns:a16="http://schemas.microsoft.com/office/drawing/2014/main" id="{52B18195-F7CA-42B1-A5EF-208A65466F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174"/>
          <a:stretch/>
        </p:blipFill>
        <p:spPr bwMode="auto">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a:noFill/>
          <a:extLst>
            <a:ext uri="{909E8E84-426E-40DD-AFC4-6F175D3DCCD1}">
              <a14:hiddenFill xmlns:a14="http://schemas.microsoft.com/office/drawing/2010/main">
                <a:solidFill>
                  <a:srgbClr val="FFFFFF"/>
                </a:solidFill>
              </a14:hiddenFill>
            </a:ext>
          </a:extLst>
        </p:spPr>
      </p:pic>
      <p:sp>
        <p:nvSpPr>
          <p:cNvPr id="77" name="Freeform: Shape 76">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Baqsimi Nasal Powder: Glucose elevating agents">
            <a:extLst>
              <a:ext uri="{FF2B5EF4-FFF2-40B4-BE49-F238E27FC236}">
                <a16:creationId xmlns:a16="http://schemas.microsoft.com/office/drawing/2014/main" id="{15ECDA8D-69AB-4BBA-89E0-1FCE37C984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356" r="2" b="2"/>
          <a:stretch/>
        </p:blipFill>
        <p:spPr bwMode="auto">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68677"/>
      </p:ext>
    </p:extLst>
  </p:cSld>
  <p:clrMapOvr>
    <a:overrideClrMapping bg1="dk1" tx1="lt1" bg2="dk2" tx2="lt2" accent1="accent1" accent2="accent2" accent3="accent3" accent4="accent4" accent5="accent5" accent6="accent6" hlink="hlink" folHlink="folHlink"/>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11AD8B6-DEE7-4241-B8AA-3F8D3C7FE8DD}"/>
              </a:ext>
            </a:extLst>
          </p:cNvPr>
          <p:cNvSpPr>
            <a:spLocks noGrp="1"/>
          </p:cNvSpPr>
          <p:nvPr>
            <p:ph type="title"/>
          </p:nvPr>
        </p:nvSpPr>
        <p:spPr>
          <a:xfrm>
            <a:off x="1136397" y="502020"/>
            <a:ext cx="5323715" cy="1642970"/>
          </a:xfrm>
        </p:spPr>
        <p:txBody>
          <a:bodyPr anchor="b">
            <a:normAutofit/>
          </a:bodyPr>
          <a:lstStyle/>
          <a:p>
            <a:endParaRPr lang="pl-PL" sz="4000"/>
          </a:p>
        </p:txBody>
      </p:sp>
      <p:sp>
        <p:nvSpPr>
          <p:cNvPr id="3" name="Symbol zastępczy zawartości 2">
            <a:extLst>
              <a:ext uri="{FF2B5EF4-FFF2-40B4-BE49-F238E27FC236}">
                <a16:creationId xmlns:a16="http://schemas.microsoft.com/office/drawing/2014/main" id="{BA979F5A-4DF0-43BE-9768-ACB7ED7793EC}"/>
              </a:ext>
            </a:extLst>
          </p:cNvPr>
          <p:cNvSpPr>
            <a:spLocks noGrp="1"/>
          </p:cNvSpPr>
          <p:nvPr>
            <p:ph idx="1"/>
          </p:nvPr>
        </p:nvSpPr>
        <p:spPr>
          <a:xfrm>
            <a:off x="1144923" y="2405894"/>
            <a:ext cx="5315189" cy="3535083"/>
          </a:xfrm>
        </p:spPr>
        <p:txBody>
          <a:bodyPr anchor="t">
            <a:normAutofit/>
          </a:bodyPr>
          <a:lstStyle/>
          <a:p>
            <a:r>
              <a:rPr lang="pl-PL" sz="2000" b="0" i="0">
                <a:effectLst/>
                <a:latin typeface="Open Sans" panose="020B0606030504020204" pitchFamily="34" charset="0"/>
              </a:rPr>
              <a:t>Baqsimi to aerozol do nosa zawierający trzy miligramy glukagonu. Różni się od wcześniej dostępnych metod leczenia glukagonem na wstrząs hipoglikemiczny lub skrajnie niskiego poziomu cukru we krwi, ponieważ nie trzeba go mieszać.</a:t>
            </a:r>
          </a:p>
          <a:p>
            <a:endParaRPr lang="pl-PL" sz="2000">
              <a:latin typeface="Open Sans" panose="020B0606030504020204" pitchFamily="34" charset="0"/>
            </a:endParaRPr>
          </a:p>
          <a:p>
            <a:endParaRPr lang="pl-PL" sz="2000"/>
          </a:p>
        </p:txBody>
      </p:sp>
      <p:sp>
        <p:nvSpPr>
          <p:cNvPr id="73" name="Rectangle 7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Glucagon: Hyperglycemic Medication | Diabète Québec">
            <a:extLst>
              <a:ext uri="{FF2B5EF4-FFF2-40B4-BE49-F238E27FC236}">
                <a16:creationId xmlns:a16="http://schemas.microsoft.com/office/drawing/2014/main" id="{FB1B9ED2-3FDC-4E71-BDCB-2AA1AC7288F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75967" y="1603980"/>
            <a:ext cx="4170530" cy="3681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4327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71CAB-1EE2-4181-8411-1290A3E5CFC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EF4DB26-0DED-414F-B56C-CB124A55A64C}"/>
              </a:ext>
            </a:extLst>
          </p:cNvPr>
          <p:cNvSpPr>
            <a:spLocks noGrp="1"/>
          </p:cNvSpPr>
          <p:nvPr>
            <p:ph idx="1"/>
          </p:nvPr>
        </p:nvSpPr>
        <p:spPr/>
        <p:txBody>
          <a:bodyPr/>
          <a:lstStyle/>
          <a:p>
            <a:pPr algn="l"/>
            <a:r>
              <a:rPr lang="pl-PL" b="0" i="0" dirty="0">
                <a:solidFill>
                  <a:srgbClr val="000000"/>
                </a:solidFill>
                <a:effectLst/>
                <a:latin typeface="Verdana" panose="020B0604030504040204" pitchFamily="34" charset="0"/>
              </a:rPr>
              <a:t>Dalsze postępowanie</a:t>
            </a:r>
          </a:p>
          <a:p>
            <a:pPr marL="0" indent="0" algn="l">
              <a:buNone/>
            </a:pPr>
            <a:r>
              <a:rPr lang="pl-PL" b="1" dirty="0">
                <a:solidFill>
                  <a:srgbClr val="333333"/>
                </a:solidFill>
                <a:effectLst/>
              </a:rPr>
              <a:t> Oceń ryzyko nawrotu:</a:t>
            </a:r>
            <a:r>
              <a:rPr lang="pl-PL" dirty="0">
                <a:solidFill>
                  <a:srgbClr val="333333"/>
                </a:solidFill>
                <a:effectLst/>
              </a:rPr>
              <a:t> hipoglikemia wywołana długo działającymi pochodnymi </a:t>
            </a:r>
            <a:r>
              <a:rPr lang="pl-PL" dirty="0" err="1">
                <a:solidFill>
                  <a:srgbClr val="333333"/>
                </a:solidFill>
                <a:effectLst/>
              </a:rPr>
              <a:t>sulfonylomocznika</a:t>
            </a:r>
            <a:r>
              <a:rPr lang="pl-PL" dirty="0">
                <a:solidFill>
                  <a:srgbClr val="333333"/>
                </a:solidFill>
                <a:effectLst/>
              </a:rPr>
              <a:t> albo insulinami średnio długo działającymi lub długo działającymi analogami insuliny może nawrócić nawet w ciągu 16–20 h</a:t>
            </a:r>
          </a:p>
          <a:p>
            <a:endParaRPr lang="pl-PL" dirty="0"/>
          </a:p>
        </p:txBody>
      </p:sp>
    </p:spTree>
    <p:extLst>
      <p:ext uri="{BB962C8B-B14F-4D97-AF65-F5344CB8AC3E}">
        <p14:creationId xmlns:p14="http://schemas.microsoft.com/office/powerpoint/2010/main" val="34204366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166DF9-A911-4F91-B827-AEE6F3FCCEA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3B3A626-6CFB-4AC7-A7AE-0B843F961424}"/>
              </a:ext>
            </a:extLst>
          </p:cNvPr>
          <p:cNvSpPr>
            <a:spLocks noGrp="1"/>
          </p:cNvSpPr>
          <p:nvPr>
            <p:ph idx="1"/>
          </p:nvPr>
        </p:nvSpPr>
        <p:spPr/>
        <p:txBody>
          <a:bodyPr/>
          <a:lstStyle/>
          <a:p>
            <a:pPr algn="l"/>
            <a:r>
              <a:rPr lang="pl-PL" b="1" i="0" cap="all" dirty="0">
                <a:solidFill>
                  <a:srgbClr val="232332"/>
                </a:solidFill>
                <a:effectLst/>
                <a:latin typeface="Montserrat" panose="020B0604020202020204" pitchFamily="2" charset="-18"/>
              </a:rPr>
              <a:t>CO TO JEST GLUKAGON?</a:t>
            </a:r>
            <a:endParaRPr lang="pl-PL" b="0" i="0" cap="all" dirty="0">
              <a:solidFill>
                <a:srgbClr val="232332"/>
              </a:solidFill>
              <a:effectLst/>
              <a:latin typeface="Montserrat" panose="020B0604020202020204" pitchFamily="2" charset="-18"/>
            </a:endParaRPr>
          </a:p>
          <a:p>
            <a:pPr algn="l"/>
            <a:r>
              <a:rPr lang="pl-PL" b="0" i="0" dirty="0">
                <a:solidFill>
                  <a:srgbClr val="232332"/>
                </a:solidFill>
                <a:effectLst/>
                <a:latin typeface="Open Sans" panose="020B0606030504020204" pitchFamily="34" charset="0"/>
              </a:rPr>
              <a:t>Glukagon jest naturalnym ludzkim hormonem, który w organizmie człowieka działa przeciwstawnie do insuliny. Uwalnia on magazynowaną w wątrobie glukozę w postaci glikogenu do krwiobiegu. Glukagon stosuje się w celu ratowania życia osoby z cukrzycą, która straciła przytomność w wyniku hipoglikemii.</a:t>
            </a:r>
          </a:p>
          <a:p>
            <a:endParaRPr lang="pl-PL" dirty="0"/>
          </a:p>
        </p:txBody>
      </p:sp>
    </p:spTree>
    <p:extLst>
      <p:ext uri="{BB962C8B-B14F-4D97-AF65-F5344CB8AC3E}">
        <p14:creationId xmlns:p14="http://schemas.microsoft.com/office/powerpoint/2010/main" val="2017051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778EE3-5CBC-4CDB-B9BE-AD66695F574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DF63196-1C1E-4404-A5F4-C1DCF539EA3B}"/>
              </a:ext>
            </a:extLst>
          </p:cNvPr>
          <p:cNvSpPr>
            <a:spLocks noGrp="1"/>
          </p:cNvSpPr>
          <p:nvPr>
            <p:ph idx="1"/>
          </p:nvPr>
        </p:nvSpPr>
        <p:spPr/>
        <p:txBody>
          <a:bodyPr>
            <a:normAutofit lnSpcReduction="10000"/>
          </a:bodyPr>
          <a:lstStyle/>
          <a:p>
            <a:r>
              <a:rPr lang="pl-PL" dirty="0"/>
              <a:t>Celem dekontaminacji jest usunięcie niewchłoniętej trucizny i tym samym zmniejszenie ilości trucizny, która może się przedostać do krwi i tkanek. </a:t>
            </a:r>
          </a:p>
          <a:p>
            <a:r>
              <a:rPr lang="pl-PL" dirty="0"/>
              <a:t>Wyróżniamy </a:t>
            </a:r>
            <a:r>
              <a:rPr lang="pl-PL" dirty="0">
                <a:solidFill>
                  <a:srgbClr val="FF0000"/>
                </a:solidFill>
              </a:rPr>
              <a:t>dekontaminację powierzchni ciała </a:t>
            </a:r>
            <a:r>
              <a:rPr lang="pl-PL" dirty="0"/>
              <a:t>(skóry i oczu) oraz </a:t>
            </a:r>
            <a:r>
              <a:rPr lang="pl-PL" dirty="0">
                <a:solidFill>
                  <a:srgbClr val="FF0000"/>
                </a:solidFill>
              </a:rPr>
              <a:t>dekontaminację przewodu pokarmowego </a:t>
            </a:r>
            <a:r>
              <a:rPr lang="pl-PL" dirty="0"/>
              <a:t>(wywoływanie wymiotów, płukanie żołądka, podanie węgla aktywowanego, płukanie całego przewodu pokarmowego). </a:t>
            </a:r>
          </a:p>
          <a:p>
            <a:r>
              <a:rPr lang="pl-PL" dirty="0"/>
              <a:t>Z kolei do metod przyśpieszonej eliminacji wchłoniętej trucizny zaliczamy alkalizację moczu, wymuszoną diurezę, hemodializę, hemoperfuzję oraz zastosowanie powtarzanych dawek węgla aktywowanego.</a:t>
            </a:r>
          </a:p>
        </p:txBody>
      </p:sp>
    </p:spTree>
    <p:extLst>
      <p:ext uri="{BB962C8B-B14F-4D97-AF65-F5344CB8AC3E}">
        <p14:creationId xmlns:p14="http://schemas.microsoft.com/office/powerpoint/2010/main" val="119141324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E1888A-65AE-45B1-9851-7D3FFC9DFA9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89F46FC-3D5C-41CB-BD19-57CC7C9C9696}"/>
              </a:ext>
            </a:extLst>
          </p:cNvPr>
          <p:cNvSpPr>
            <a:spLocks noGrp="1"/>
          </p:cNvSpPr>
          <p:nvPr>
            <p:ph idx="1"/>
          </p:nvPr>
        </p:nvSpPr>
        <p:spPr/>
        <p:txBody>
          <a:bodyPr>
            <a:normAutofit fontScale="77500" lnSpcReduction="20000"/>
          </a:bodyPr>
          <a:lstStyle/>
          <a:p>
            <a:pPr algn="l"/>
            <a:r>
              <a:rPr lang="pl-PL" b="1" i="0" cap="all" dirty="0">
                <a:solidFill>
                  <a:srgbClr val="232332"/>
                </a:solidFill>
                <a:effectLst/>
                <a:latin typeface="Montserrat" panose="00000500000000000000" pitchFamily="2" charset="-18"/>
              </a:rPr>
              <a:t>JAK UŻYĆ GLUKAGONU?</a:t>
            </a:r>
            <a:endParaRPr lang="pl-PL" b="0" i="0" cap="all" dirty="0">
              <a:solidFill>
                <a:srgbClr val="232332"/>
              </a:solidFill>
              <a:effectLst/>
              <a:latin typeface="Montserrat" panose="00000500000000000000" pitchFamily="2" charset="-18"/>
            </a:endParaRPr>
          </a:p>
          <a:p>
            <a:pPr algn="l"/>
            <a:r>
              <a:rPr lang="pl-PL" b="0" i="0" dirty="0">
                <a:solidFill>
                  <a:srgbClr val="232332"/>
                </a:solidFill>
                <a:effectLst/>
                <a:latin typeface="Open Sans" panose="020B0606030504020204" pitchFamily="34" charset="0"/>
              </a:rPr>
              <a:t>Jeśli osoba z cukrzycą straciła przytomność i nie jest w stanie przyjąć glukozy, należy jej podać glukagon. W pierwszej kolejności należy jednak wezwać pogotowie, a następnie sięgnąć po pomarańczowe pudełko z lekiem, które zawiera dwa pojemniki – fiolkę z suchym proszkiem wraz ze strzykawką wypełnioną rozpuszczalnikiem. Żeby podać glukagon należy:</a:t>
            </a:r>
          </a:p>
          <a:p>
            <a:pPr algn="l">
              <a:buFont typeface="+mj-lt"/>
              <a:buAutoNum type="arabicPeriod"/>
            </a:pPr>
            <a:r>
              <a:rPr lang="pl-PL" b="0" i="0" dirty="0">
                <a:solidFill>
                  <a:srgbClr val="232332"/>
                </a:solidFill>
                <a:effectLst/>
                <a:latin typeface="Open Sans" panose="020B0606030504020204" pitchFamily="34" charset="0"/>
              </a:rPr>
              <a:t>Zdjąć osłonkę igły ze strzykawki oraz uszczelkę z fiolki z proszkiem.</a:t>
            </a:r>
          </a:p>
          <a:p>
            <a:pPr algn="l">
              <a:buFont typeface="+mj-lt"/>
              <a:buAutoNum type="arabicPeriod"/>
            </a:pPr>
            <a:r>
              <a:rPr lang="pl-PL" b="0" i="0" dirty="0">
                <a:solidFill>
                  <a:srgbClr val="232332"/>
                </a:solidFill>
                <a:effectLst/>
                <a:latin typeface="Open Sans" panose="020B0606030504020204" pitchFamily="34" charset="0"/>
              </a:rPr>
              <a:t>Włożyć igłę do fiolki z proszkiem i wcisnąć tłok przelewając wodę ze strzykawki do fiolki.</a:t>
            </a:r>
          </a:p>
          <a:p>
            <a:pPr algn="l">
              <a:buFont typeface="+mj-lt"/>
              <a:buAutoNum type="arabicPeriod"/>
            </a:pPr>
            <a:r>
              <a:rPr lang="pl-PL" b="0" i="0" dirty="0">
                <a:solidFill>
                  <a:srgbClr val="232332"/>
                </a:solidFill>
                <a:effectLst/>
                <a:latin typeface="Open Sans" panose="020B0606030504020204" pitchFamily="34" charset="0"/>
              </a:rPr>
              <a:t>Wymieszać płyn z proszkiem.</a:t>
            </a:r>
          </a:p>
          <a:p>
            <a:pPr algn="l">
              <a:buFont typeface="+mj-lt"/>
              <a:buAutoNum type="arabicPeriod"/>
            </a:pPr>
            <a:r>
              <a:rPr lang="pl-PL" b="0" i="0" dirty="0">
                <a:solidFill>
                  <a:srgbClr val="232332"/>
                </a:solidFill>
                <a:effectLst/>
                <a:latin typeface="Open Sans" panose="020B0606030504020204" pitchFamily="34" charset="0"/>
              </a:rPr>
              <a:t>Obrócić fiolkę i wciągnąć wymieszany roztwór z powrotem do strzykawki.</a:t>
            </a:r>
          </a:p>
          <a:p>
            <a:pPr algn="l">
              <a:buFont typeface="+mj-lt"/>
              <a:buAutoNum type="arabicPeriod"/>
            </a:pPr>
            <a:r>
              <a:rPr lang="pl-PL" b="0" i="0" dirty="0">
                <a:solidFill>
                  <a:srgbClr val="232332"/>
                </a:solidFill>
                <a:effectLst/>
                <a:latin typeface="Open Sans" panose="020B0606030504020204" pitchFamily="34" charset="0"/>
              </a:rPr>
              <a:t>Wstrzyknąć całą zawartość strzykawki domięśniowo (np. w udo lub pośladek) albo podskórnie.</a:t>
            </a:r>
          </a:p>
          <a:p>
            <a:pPr algn="l"/>
            <a:r>
              <a:rPr lang="pl-PL" b="0" i="0" dirty="0">
                <a:solidFill>
                  <a:srgbClr val="232332"/>
                </a:solidFill>
                <a:effectLst/>
                <a:latin typeface="Open Sans" panose="020B0606030504020204" pitchFamily="34" charset="0"/>
              </a:rPr>
              <a:t>Lek szybciej zadziała podany domięśniowo, niż podskórnie.</a:t>
            </a:r>
          </a:p>
          <a:p>
            <a:endParaRPr lang="pl-PL" dirty="0"/>
          </a:p>
        </p:txBody>
      </p:sp>
    </p:spTree>
    <p:extLst>
      <p:ext uri="{BB962C8B-B14F-4D97-AF65-F5344CB8AC3E}">
        <p14:creationId xmlns:p14="http://schemas.microsoft.com/office/powerpoint/2010/main" val="6172234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66250B-EDB0-4203-9A2A-D2718BC2E0C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C6A90ED-8D74-4A98-B5C1-03C7F9C14A94}"/>
              </a:ext>
            </a:extLst>
          </p:cNvPr>
          <p:cNvSpPr>
            <a:spLocks noGrp="1"/>
          </p:cNvSpPr>
          <p:nvPr>
            <p:ph idx="1"/>
          </p:nvPr>
        </p:nvSpPr>
        <p:spPr/>
        <p:txBody>
          <a:bodyPr/>
          <a:lstStyle/>
          <a:p>
            <a:pPr marL="0" indent="0">
              <a:buNone/>
            </a:pPr>
            <a:r>
              <a:rPr lang="pl-PL" b="0" i="0" dirty="0">
                <a:solidFill>
                  <a:srgbClr val="333333"/>
                </a:solidFill>
                <a:effectLst/>
                <a:latin typeface="Muli"/>
              </a:rPr>
              <a:t>Hiperglikemia (przecukrzenie) oznacza wysoki poziom cukru we krwi. U diabetyków przyczyny podwyższonego poziomu glukozy we krwi to zwykle źle leczona cukrzyca, np. źle dobrana dawka insuliny lub błąd w diecie. Objawy hiperglikemii (przecukrzenia) nie zawsze są rozpoznawane.</a:t>
            </a:r>
            <a:endParaRPr lang="pl-PL" dirty="0"/>
          </a:p>
        </p:txBody>
      </p:sp>
    </p:spTree>
    <p:extLst>
      <p:ext uri="{BB962C8B-B14F-4D97-AF65-F5344CB8AC3E}">
        <p14:creationId xmlns:p14="http://schemas.microsoft.com/office/powerpoint/2010/main" val="30187362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EF9DB3-5612-4A7F-A8E7-CDD0B11FB8B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FFEFAB2-99F9-48E3-9AC1-ED8BF65E5C91}"/>
              </a:ext>
            </a:extLst>
          </p:cNvPr>
          <p:cNvSpPr>
            <a:spLocks noGrp="1"/>
          </p:cNvSpPr>
          <p:nvPr>
            <p:ph idx="1"/>
          </p:nvPr>
        </p:nvSpPr>
        <p:spPr/>
        <p:txBody>
          <a:bodyPr/>
          <a:lstStyle/>
          <a:p>
            <a:pPr algn="l" fontAlgn="base"/>
            <a:r>
              <a:rPr lang="pl-PL" b="1" i="0" dirty="0">
                <a:effectLst/>
                <a:latin typeface="Muli"/>
              </a:rPr>
              <a:t>Hiperglikemia (przecukrzenie)</a:t>
            </a:r>
            <a:r>
              <a:rPr lang="pl-PL" b="0" i="0" dirty="0">
                <a:effectLst/>
                <a:latin typeface="Muli"/>
              </a:rPr>
              <a:t> oznacza </a:t>
            </a:r>
            <a:r>
              <a:rPr lang="pl-PL" b="1" i="0" dirty="0">
                <a:effectLst/>
                <a:latin typeface="Muli"/>
              </a:rPr>
              <a:t>wysoki </a:t>
            </a:r>
            <a:r>
              <a:rPr lang="pl-PL" b="1" dirty="0">
                <a:latin typeface="Muli"/>
              </a:rPr>
              <a:t>poziom glukozy </a:t>
            </a:r>
            <a:r>
              <a:rPr lang="pl-PL" b="1" i="0" dirty="0">
                <a:effectLst/>
                <a:latin typeface="Muli"/>
              </a:rPr>
              <a:t>we krwi</a:t>
            </a:r>
            <a:r>
              <a:rPr lang="pl-PL" b="0" i="0" dirty="0">
                <a:effectLst/>
                <a:latin typeface="Muli"/>
              </a:rPr>
              <a:t>, czyli taki, gdy </a:t>
            </a:r>
            <a:r>
              <a:rPr lang="pl-PL" dirty="0">
                <a:latin typeface="Muli"/>
              </a:rPr>
              <a:t>stężenie glukozy na czczo</a:t>
            </a:r>
            <a:r>
              <a:rPr lang="pl-PL" b="0" i="0" dirty="0">
                <a:effectLst/>
                <a:latin typeface="Muli"/>
              </a:rPr>
              <a:t> we krwi wynosi 100-125 mg/dl (nieprawidłowa glikemia na czczo), a dwie godziny po posiłku 140–199 mg/dl (nieprawidłowa tolerancja glukozy).</a:t>
            </a:r>
          </a:p>
          <a:p>
            <a:pPr algn="l" fontAlgn="base"/>
            <a:r>
              <a:rPr lang="pl-PL" b="0" i="0" dirty="0">
                <a:effectLst/>
                <a:latin typeface="Muli"/>
              </a:rPr>
              <a:t>U osób zdrowych stężenie cukru we krwi na czczo nie przekracza 99 mg/dl (prawidłowa glikemia na czczo), a 2 godziny po posiłku wynosi maksymalnie 140 mg/dl (prawidłowa tolerancja glukozy).</a:t>
            </a:r>
          </a:p>
          <a:p>
            <a:endParaRPr lang="pl-PL" dirty="0"/>
          </a:p>
        </p:txBody>
      </p:sp>
    </p:spTree>
    <p:extLst>
      <p:ext uri="{BB962C8B-B14F-4D97-AF65-F5344CB8AC3E}">
        <p14:creationId xmlns:p14="http://schemas.microsoft.com/office/powerpoint/2010/main" val="11738877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4ED6CA-33B8-4491-9D1B-F4317E13AE9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37619E5-E664-436D-84E1-F36FB8F6C433}"/>
              </a:ext>
            </a:extLst>
          </p:cNvPr>
          <p:cNvSpPr>
            <a:spLocks noGrp="1"/>
          </p:cNvSpPr>
          <p:nvPr>
            <p:ph idx="1"/>
          </p:nvPr>
        </p:nvSpPr>
        <p:spPr/>
        <p:txBody>
          <a:bodyPr/>
          <a:lstStyle/>
          <a:p>
            <a:r>
              <a:rPr lang="pl-PL" b="0" i="0" dirty="0">
                <a:effectLst/>
                <a:latin typeface="Muli"/>
              </a:rPr>
              <a:t>U chorych na </a:t>
            </a:r>
            <a:r>
              <a:rPr lang="pl-PL" dirty="0">
                <a:latin typeface="Muli"/>
              </a:rPr>
              <a:t>cukrzycę typu 1 </a:t>
            </a:r>
            <a:r>
              <a:rPr lang="pl-PL" b="0" i="0" dirty="0">
                <a:effectLst/>
                <a:latin typeface="Muli"/>
              </a:rPr>
              <a:t>za zbyt wysoki uznaje się poziom glukozy we krwi przekraczający 110 mg/dl przed posiłkiem lub 140 mg/dl 2 godziny po posiłku. Z kolei u chorych na </a:t>
            </a:r>
            <a:r>
              <a:rPr lang="pl-PL" dirty="0">
                <a:latin typeface="Muli"/>
              </a:rPr>
              <a:t>cukrzycę typu 2</a:t>
            </a:r>
            <a:r>
              <a:rPr lang="pl-PL" b="0" i="0" dirty="0">
                <a:effectLst/>
                <a:latin typeface="Muli"/>
              </a:rPr>
              <a:t> będą to wartości w zakresie 123-185 mg/dl (średnio około 154 mg/dl).</a:t>
            </a:r>
            <a:endParaRPr lang="pl-PL" dirty="0"/>
          </a:p>
        </p:txBody>
      </p:sp>
    </p:spTree>
    <p:extLst>
      <p:ext uri="{BB962C8B-B14F-4D97-AF65-F5344CB8AC3E}">
        <p14:creationId xmlns:p14="http://schemas.microsoft.com/office/powerpoint/2010/main" val="26388560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7342</Words>
  <Application>Microsoft Office PowerPoint</Application>
  <PresentationFormat>Panoramiczny</PresentationFormat>
  <Paragraphs>368</Paragraphs>
  <Slides>93</Slides>
  <Notes>1</Notes>
  <HiddenSlides>0</HiddenSlides>
  <MMClips>0</MMClips>
  <ScaleCrop>false</ScaleCrop>
  <HeadingPairs>
    <vt:vector size="6" baseType="variant">
      <vt:variant>
        <vt:lpstr>Używane czcionki</vt:lpstr>
      </vt:variant>
      <vt:variant>
        <vt:i4>13</vt:i4>
      </vt:variant>
      <vt:variant>
        <vt:lpstr>Motyw</vt:lpstr>
      </vt:variant>
      <vt:variant>
        <vt:i4>1</vt:i4>
      </vt:variant>
      <vt:variant>
        <vt:lpstr>Tytuły slajdów</vt:lpstr>
      </vt:variant>
      <vt:variant>
        <vt:i4>93</vt:i4>
      </vt:variant>
    </vt:vector>
  </HeadingPairs>
  <TitlesOfParts>
    <vt:vector size="107" baseType="lpstr">
      <vt:lpstr>Arial</vt:lpstr>
      <vt:lpstr>Arial</vt:lpstr>
      <vt:lpstr>Calibri</vt:lpstr>
      <vt:lpstr>Calibri Light</vt:lpstr>
      <vt:lpstr>Lato</vt:lpstr>
      <vt:lpstr>Montserrat</vt:lpstr>
      <vt:lpstr>Muli</vt:lpstr>
      <vt:lpstr>Open Sans</vt:lpstr>
      <vt:lpstr>Poppins</vt:lpstr>
      <vt:lpstr>Source Serif Pro</vt:lpstr>
      <vt:lpstr>Times New Roman</vt:lpstr>
      <vt:lpstr>Tw Cen MT</vt:lpstr>
      <vt:lpstr>Verdana</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Zasady postępowania w ostrych zatruciach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Dekontaminacja przewodu pokarmowego</vt:lpstr>
      <vt:lpstr>Prezentacja programu PowerPoint</vt:lpstr>
      <vt:lpstr>Prezentacja programu PowerPoint</vt:lpstr>
      <vt:lpstr>Prezentacja programu PowerPoint</vt:lpstr>
      <vt:lpstr>Prezentacja programu PowerPoint</vt:lpstr>
      <vt:lpstr>Prezentacja programu PowerPoint</vt:lpstr>
      <vt:lpstr>Wskazania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Toksydromy</vt:lpstr>
      <vt:lpstr>Tokrydrom Opioidowy</vt:lpstr>
      <vt:lpstr>Prezentacja programu PowerPoint</vt:lpstr>
      <vt:lpstr>Prezentacja programu PowerPoint</vt:lpstr>
      <vt:lpstr>Prezentacja programu PowerPoint</vt:lpstr>
      <vt:lpstr>Rola odtrutek w leczeniu zatruć </vt:lpstr>
      <vt:lpstr>Prezentacja programu PowerPoint</vt:lpstr>
      <vt:lpstr>Prezentacja programu PowerPoint</vt:lpstr>
      <vt:lpstr>Prezentacja programu PowerPoint</vt:lpstr>
      <vt:lpstr>Prezentacja programu PowerPoint</vt:lpstr>
      <vt:lpstr>Prezentacja programu PowerPoint</vt:lpstr>
      <vt:lpstr>„Nalokson podany donosowo. O czym należy pamiętać.</vt:lpstr>
      <vt:lpstr>Prezentacja programu PowerPoint</vt:lpstr>
      <vt:lpstr>Prezentacja programu PowerPoint</vt:lpstr>
      <vt:lpstr>Złośliwy zespół neuroleptyczny Przedawkowanie neuroleptyków. </vt:lpstr>
      <vt:lpstr>Objawy kliniczne </vt:lpstr>
      <vt:lpstr> Leki przeciwdepresyjne (antydepresanty) </vt:lpstr>
      <vt:lpstr>Prezentacja programu PowerPoint</vt:lpstr>
      <vt:lpstr>Prezentacja programu PowerPoint</vt:lpstr>
      <vt:lpstr>Prezentacja programu PowerPoint</vt:lpstr>
      <vt:lpstr>Maksymalna dawka pojedyncza to 1 g (2 tabletki), maksymalna dawka dobowa to 4 g (8 tabletek).</vt:lpstr>
      <vt:lpstr>Prezentacja programu PowerPoint</vt:lpstr>
      <vt:lpstr>Zatrucie lekami przeciwbólowymi.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Wskazania do hospitalizacji:</vt:lpstr>
      <vt:lpstr>Prezentacja programu PowerPoint</vt:lpstr>
      <vt:lpstr>Prezentacja programu PowerPoint</vt:lpstr>
      <vt:lpstr>Metanol Dawka śmiertelna metanolu – 0,5–1 ml/kg mc </vt:lpstr>
      <vt:lpstr>Prezentacja programu PowerPoint</vt:lpstr>
      <vt:lpstr>Prezentacja programu PowerPoint</vt:lpstr>
      <vt:lpstr>Leczenie zatrucia metanolem </vt:lpstr>
      <vt:lpstr>Glikol etylowy Dawka śmiertelna 70–100 ml (1,0–1,4 ml/kg)</vt:lpstr>
      <vt:lpstr>Prezentacja programu PowerPoint</vt:lpstr>
      <vt:lpstr>Prezentacja programu PowerPoint</vt:lpstr>
      <vt:lpstr>Leczenie </vt:lpstr>
      <vt:lpstr>Glikemia</vt:lpstr>
      <vt:lpstr>Podział cukrzycy</vt:lpstr>
      <vt:lpstr>Prezentacja programu PowerPoint</vt:lpstr>
      <vt:lpstr>Prezentacja programu PowerPoint</vt:lpstr>
      <vt:lpstr>hipoglikemia</vt:lpstr>
      <vt:lpstr>Prezentacja programu PowerPoint</vt:lpstr>
      <vt:lpstr>Podział  hipoglikemii </vt:lpstr>
      <vt:lpstr>Hipoglikemia</vt:lpstr>
      <vt:lpstr>Inne przyczyny hipoglikemii</vt:lpstr>
      <vt:lpstr>Leczenie doraźne</vt:lpstr>
      <vt:lpstr>Prezentacja programu PowerPoint</vt:lpstr>
      <vt:lpstr>Prezentacja programu PowerPoint</vt:lpstr>
      <vt:lpstr>Farmakoterapia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Kamila Sadaj-Owczarek</dc:creator>
  <cp:lastModifiedBy>Marcin Owczarek</cp:lastModifiedBy>
  <cp:revision>35</cp:revision>
  <dcterms:created xsi:type="dcterms:W3CDTF">2022-01-11T21:06:55Z</dcterms:created>
  <dcterms:modified xsi:type="dcterms:W3CDTF">2023-10-13T22:58:35Z</dcterms:modified>
</cp:coreProperties>
</file>