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85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75" r:id="rId18"/>
    <p:sldId id="274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6" r:id="rId2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D7225-A19E-4AC0-80B4-B16E7A515EC1}" type="datetimeFigureOut">
              <a:rPr lang="pl-PL" smtClean="0"/>
              <a:pPr/>
              <a:t>13.10.2023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B5417-F4A9-4F1D-820D-A44CC97BB9C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06644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D7225-A19E-4AC0-80B4-B16E7A515EC1}" type="datetimeFigureOut">
              <a:rPr lang="pl-PL" smtClean="0"/>
              <a:pPr/>
              <a:t>13.10.2023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B5417-F4A9-4F1D-820D-A44CC97BB9C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38176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D7225-A19E-4AC0-80B4-B16E7A515EC1}" type="datetimeFigureOut">
              <a:rPr lang="pl-PL" smtClean="0"/>
              <a:pPr/>
              <a:t>13.10.2023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B5417-F4A9-4F1D-820D-A44CC97BB9C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24833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D7225-A19E-4AC0-80B4-B16E7A515EC1}" type="datetimeFigureOut">
              <a:rPr lang="pl-PL" smtClean="0"/>
              <a:pPr/>
              <a:t>13.10.2023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B5417-F4A9-4F1D-820D-A44CC97BB9C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40330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D7225-A19E-4AC0-80B4-B16E7A515EC1}" type="datetimeFigureOut">
              <a:rPr lang="pl-PL" smtClean="0"/>
              <a:pPr/>
              <a:t>13.10.2023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B5417-F4A9-4F1D-820D-A44CC97BB9C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11598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D7225-A19E-4AC0-80B4-B16E7A515EC1}" type="datetimeFigureOut">
              <a:rPr lang="pl-PL" smtClean="0"/>
              <a:pPr/>
              <a:t>13.10.2023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B5417-F4A9-4F1D-820D-A44CC97BB9C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21344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D7225-A19E-4AC0-80B4-B16E7A515EC1}" type="datetimeFigureOut">
              <a:rPr lang="pl-PL" smtClean="0"/>
              <a:pPr/>
              <a:t>13.10.2023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B5417-F4A9-4F1D-820D-A44CC97BB9C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23446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D7225-A19E-4AC0-80B4-B16E7A515EC1}" type="datetimeFigureOut">
              <a:rPr lang="pl-PL" smtClean="0"/>
              <a:pPr/>
              <a:t>13.10.2023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B5417-F4A9-4F1D-820D-A44CC97BB9C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61726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D7225-A19E-4AC0-80B4-B16E7A515EC1}" type="datetimeFigureOut">
              <a:rPr lang="pl-PL" smtClean="0"/>
              <a:pPr/>
              <a:t>13.10.2023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B5417-F4A9-4F1D-820D-A44CC97BB9C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05913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D7225-A19E-4AC0-80B4-B16E7A515EC1}" type="datetimeFigureOut">
              <a:rPr lang="pl-PL" smtClean="0"/>
              <a:pPr/>
              <a:t>13.10.2023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B5417-F4A9-4F1D-820D-A44CC97BB9C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55983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D7225-A19E-4AC0-80B4-B16E7A515EC1}" type="datetimeFigureOut">
              <a:rPr lang="pl-PL" smtClean="0"/>
              <a:pPr/>
              <a:t>13.10.2023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B5417-F4A9-4F1D-820D-A44CC97BB9C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36670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4D7225-A19E-4AC0-80B4-B16E7A515EC1}" type="datetimeFigureOut">
              <a:rPr lang="pl-PL" smtClean="0"/>
              <a:pPr/>
              <a:t>13.10.2023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B5417-F4A9-4F1D-820D-A44CC97BB9C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40272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www.google.pl/url?sa=i&amp;rct=j&amp;q=&amp;esrc=s&amp;source=images&amp;cd=&amp;cad=rja&amp;uact=8&amp;ved=0CAcQjRxqFQoTCI3I3IPW48gCFaOOcgodf-4K1Q&amp;url=https://www.pinterest.com/pin/227854062367324000/&amp;bvm=bv.105841590,d.bGQ&amp;psig=AFQjCNED5J23HrOLw0UNgZYnC8t2Q34UAw&amp;ust=1446070333031692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hyperlink" Target="https://www.google.pl/url?sa=i&amp;rct=j&amp;q=&amp;esrc=s&amp;source=images&amp;cd=&amp;cad=rja&amp;uact=8&amp;ved=0CAcQjRxqFQoTCL685q3W48gCFUERcgodQMsJEA&amp;url=https://www.netterimages.com/cluster-headache-unlabeled-neurology-frank-h-netter-12181.html&amp;bvm=bv.105841590,d.bGQ&amp;psig=AFQjCNED5J23HrOLw0UNgZYnC8t2Q34UAw&amp;ust=1446070333031692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0070C0"/>
                </a:solidFill>
                <a:latin typeface="Algerian" panose="04020705040A02060702" pitchFamily="82" charset="0"/>
              </a:rPr>
              <a:t>Bóle głowy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755576" y="3886200"/>
            <a:ext cx="7848872" cy="1752600"/>
          </a:xfrm>
        </p:spPr>
        <p:txBody>
          <a:bodyPr>
            <a:normAutofit/>
          </a:bodyPr>
          <a:lstStyle/>
          <a:p>
            <a:r>
              <a:rPr lang="pl-PL" sz="2200" dirty="0"/>
              <a:t>Dr hab. n. med. Prof. </a:t>
            </a:r>
            <a:r>
              <a:rPr lang="pl-PL" sz="2200" dirty="0" err="1"/>
              <a:t>nadzw</a:t>
            </a:r>
            <a:r>
              <a:rPr lang="pl-PL" sz="2200" dirty="0"/>
              <a:t>. Małgorzata Wiszniewska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88640"/>
            <a:ext cx="2286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52796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/>
              <a:t>cd. Aury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pl-PL" b="0" dirty="0">
              <a:solidFill>
                <a:srgbClr val="DD4B39"/>
              </a:solidFill>
              <a:effectLst/>
            </a:endParaRPr>
          </a:p>
          <a:p>
            <a:endParaRPr lang="pl-PL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14500"/>
            <a:ext cx="4302224" cy="3226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708117"/>
            <a:ext cx="2880320" cy="2112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149080"/>
            <a:ext cx="3168352" cy="2297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0749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>
                <a:solidFill>
                  <a:srgbClr val="0070C0"/>
                </a:solidFill>
              </a:rPr>
              <a:t>Faza bólu głowy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Ból jednostronny, pulsujący</a:t>
            </a:r>
          </a:p>
          <a:p>
            <a:r>
              <a:rPr lang="pl-PL" dirty="0"/>
              <a:t>Czas trwania: 4 – 72 godzin</a:t>
            </a:r>
          </a:p>
          <a:p>
            <a:r>
              <a:rPr lang="pl-PL" dirty="0"/>
              <a:t>Ból nasila się w czasie aktywności fizycznej</a:t>
            </a:r>
          </a:p>
          <a:p>
            <a:r>
              <a:rPr lang="pl-PL" dirty="0"/>
              <a:t>Bólowi towarzysza:</a:t>
            </a:r>
          </a:p>
          <a:p>
            <a:r>
              <a:rPr lang="pl-PL" dirty="0"/>
              <a:t>Nudności 90%</a:t>
            </a:r>
          </a:p>
          <a:p>
            <a:r>
              <a:rPr lang="pl-PL" dirty="0"/>
              <a:t>Wymioty u 1/3</a:t>
            </a:r>
          </a:p>
          <a:p>
            <a:r>
              <a:rPr lang="pl-PL" dirty="0"/>
              <a:t>Fotofobia, fonofobia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196591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/>
              <a:t>Faza </a:t>
            </a:r>
            <a:r>
              <a:rPr lang="pl-PL" sz="3600" dirty="0" err="1"/>
              <a:t>ponapadowa</a:t>
            </a:r>
            <a:endParaRPr lang="pl-PL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Zmęczenie</a:t>
            </a:r>
          </a:p>
          <a:p>
            <a:r>
              <a:rPr lang="pl-PL" dirty="0"/>
              <a:t>Apatia</a:t>
            </a:r>
          </a:p>
          <a:p>
            <a:r>
              <a:rPr lang="pl-PL" dirty="0"/>
              <a:t>Trudności w koncentracji</a:t>
            </a:r>
          </a:p>
        </p:txBody>
      </p:sp>
    </p:spTree>
    <p:extLst>
      <p:ext uri="{BB962C8B-B14F-4D97-AF65-F5344CB8AC3E}">
        <p14:creationId xmlns:p14="http://schemas.microsoft.com/office/powerpoint/2010/main" val="7983935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1" dirty="0">
                <a:solidFill>
                  <a:srgbClr val="0070C0"/>
                </a:solidFill>
              </a:rPr>
              <a:t>Czynniki wywołujące ból głowy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10000"/>
          </a:bodyPr>
          <a:lstStyle/>
          <a:p>
            <a:r>
              <a:rPr lang="pl-PL" dirty="0"/>
              <a:t>Stres lub rozprężenie</a:t>
            </a:r>
          </a:p>
          <a:p>
            <a:r>
              <a:rPr lang="pl-PL" dirty="0"/>
              <a:t>Zmiana pogody</a:t>
            </a:r>
          </a:p>
          <a:p>
            <a:r>
              <a:rPr lang="pl-PL" dirty="0"/>
              <a:t>Miesiączka</a:t>
            </a:r>
          </a:p>
          <a:p>
            <a:r>
              <a:rPr lang="pl-PL" dirty="0"/>
              <a:t>Niedosypianie lub zbyt długi sen</a:t>
            </a:r>
          </a:p>
          <a:p>
            <a:r>
              <a:rPr lang="pl-PL" dirty="0"/>
              <a:t>Nadmierny  wysiłek</a:t>
            </a:r>
          </a:p>
          <a:p>
            <a:r>
              <a:rPr lang="pl-PL" dirty="0"/>
              <a:t>Niektóre pokarmy: czekolada, czerwone wino, banany, awokado, dojrzewający ser, kawa</a:t>
            </a:r>
          </a:p>
          <a:p>
            <a:r>
              <a:rPr lang="pl-PL" dirty="0"/>
              <a:t>Diety odchudzające</a:t>
            </a:r>
          </a:p>
          <a:p>
            <a:r>
              <a:rPr lang="pl-PL" dirty="0"/>
              <a:t>Niektóre leki i substancje: np. śr. Antykoncepcyjne, histamina</a:t>
            </a:r>
          </a:p>
          <a:p>
            <a:endParaRPr lang="pl-PL" dirty="0"/>
          </a:p>
        </p:txBody>
      </p:sp>
      <p:cxnSp>
        <p:nvCxnSpPr>
          <p:cNvPr id="5" name="Łącznik prostoliniowy 4"/>
          <p:cNvCxnSpPr/>
          <p:nvPr/>
        </p:nvCxnSpPr>
        <p:spPr>
          <a:xfrm>
            <a:off x="1403648" y="1196752"/>
            <a:ext cx="774035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83880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>
            <a:normAutofit/>
          </a:bodyPr>
          <a:lstStyle/>
          <a:p>
            <a:r>
              <a:rPr lang="pl-PL" sz="3600" b="1" dirty="0">
                <a:solidFill>
                  <a:srgbClr val="0070C0"/>
                </a:solidFill>
              </a:rPr>
              <a:t>Leczenie migreny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196752"/>
            <a:ext cx="8507288" cy="4929411"/>
          </a:xfrm>
        </p:spPr>
        <p:txBody>
          <a:bodyPr>
            <a:normAutofit fontScale="92500" lnSpcReduction="20000"/>
          </a:bodyPr>
          <a:lstStyle/>
          <a:p>
            <a:r>
              <a:rPr lang="pl-PL" dirty="0"/>
              <a:t>Unikanie czynników wywołujących napady</a:t>
            </a:r>
          </a:p>
          <a:p>
            <a:r>
              <a:rPr lang="pl-PL" dirty="0"/>
              <a:t>Leczenie farmakologiczne:</a:t>
            </a:r>
          </a:p>
          <a:p>
            <a:r>
              <a:rPr lang="pl-PL" b="1" u="sng" dirty="0">
                <a:solidFill>
                  <a:srgbClr val="0070C0"/>
                </a:solidFill>
              </a:rPr>
              <a:t>Doraźne</a:t>
            </a:r>
            <a:r>
              <a:rPr lang="pl-PL" b="1" dirty="0">
                <a:solidFill>
                  <a:srgbClr val="0070C0"/>
                </a:solidFill>
              </a:rPr>
              <a:t>: </a:t>
            </a:r>
          </a:p>
          <a:p>
            <a:pPr>
              <a:buBlip>
                <a:blip r:embed="rId2"/>
              </a:buBlip>
            </a:pPr>
            <a:r>
              <a:rPr lang="pl-PL" dirty="0"/>
              <a:t>   kwas acetylosalicylowy (ASA) – 1000 mg</a:t>
            </a:r>
          </a:p>
          <a:p>
            <a:pPr>
              <a:buBlip>
                <a:blip r:embed="rId2"/>
              </a:buBlip>
            </a:pPr>
            <a:r>
              <a:rPr lang="pl-PL" dirty="0"/>
              <a:t>   ergotamina</a:t>
            </a:r>
          </a:p>
          <a:p>
            <a:pPr>
              <a:buBlip>
                <a:blip r:embed="rId2"/>
              </a:buBlip>
            </a:pPr>
            <a:r>
              <a:rPr lang="pl-PL" dirty="0"/>
              <a:t>   </a:t>
            </a:r>
            <a:r>
              <a:rPr lang="pl-PL" b="1" dirty="0" err="1"/>
              <a:t>tryptany</a:t>
            </a:r>
            <a:r>
              <a:rPr lang="pl-PL" b="1" dirty="0"/>
              <a:t> </a:t>
            </a:r>
            <a:r>
              <a:rPr lang="pl-PL" dirty="0"/>
              <a:t>– działają  na naczynia kurcząc naczynia oponowe, hamują zapalenie neurogenne na poziomie włókien n. V  </a:t>
            </a:r>
          </a:p>
          <a:p>
            <a:pPr marL="0" indent="0" algn="ctr">
              <a:buNone/>
            </a:pPr>
            <a:r>
              <a:rPr lang="pl-PL" dirty="0"/>
              <a:t>nie przyjmować w czasie aury, tylko </a:t>
            </a:r>
            <a:r>
              <a:rPr lang="pl-PL" b="1" dirty="0"/>
              <a:t>na początku bólu migrenowego</a:t>
            </a:r>
          </a:p>
          <a:p>
            <a:r>
              <a:rPr lang="pl-PL" b="1" u="sng" dirty="0">
                <a:solidFill>
                  <a:srgbClr val="0070C0"/>
                </a:solidFill>
              </a:rPr>
              <a:t>Zapobiegawcze</a:t>
            </a:r>
            <a:r>
              <a:rPr lang="pl-PL" b="1" dirty="0">
                <a:solidFill>
                  <a:srgbClr val="0070C0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081109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>
            <a:normAutofit/>
          </a:bodyPr>
          <a:lstStyle/>
          <a:p>
            <a:r>
              <a:rPr lang="pl-PL" sz="3600" dirty="0">
                <a:solidFill>
                  <a:srgbClr val="0070C0"/>
                </a:solidFill>
              </a:rPr>
              <a:t>Zapobiegawcze leczenie migreny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124744"/>
            <a:ext cx="8507288" cy="5400600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rgbClr val="0070C0"/>
                </a:solidFill>
              </a:rPr>
              <a:t>Leczenie pierwszego rzutu</a:t>
            </a:r>
            <a:r>
              <a:rPr lang="pl-PL" dirty="0"/>
              <a:t>:</a:t>
            </a:r>
          </a:p>
          <a:p>
            <a:r>
              <a:rPr lang="pl-PL" dirty="0"/>
              <a:t>Beta </a:t>
            </a:r>
            <a:r>
              <a:rPr lang="pl-PL" dirty="0" err="1"/>
              <a:t>adrenolityki</a:t>
            </a:r>
            <a:r>
              <a:rPr lang="pl-PL" dirty="0"/>
              <a:t>: </a:t>
            </a:r>
            <a:r>
              <a:rPr lang="pl-PL" dirty="0" err="1"/>
              <a:t>metoprolol</a:t>
            </a:r>
            <a:r>
              <a:rPr lang="pl-PL" dirty="0"/>
              <a:t>, </a:t>
            </a:r>
            <a:r>
              <a:rPr lang="pl-PL" dirty="0" err="1"/>
              <a:t>propranolol</a:t>
            </a:r>
            <a:endParaRPr lang="pl-PL" dirty="0"/>
          </a:p>
          <a:p>
            <a:r>
              <a:rPr lang="pl-PL" dirty="0"/>
              <a:t>Antagoniści wapnia: </a:t>
            </a:r>
            <a:r>
              <a:rPr lang="pl-PL" dirty="0" err="1"/>
              <a:t>flunaryzyna</a:t>
            </a:r>
            <a:endParaRPr lang="pl-PL" dirty="0"/>
          </a:p>
          <a:p>
            <a:r>
              <a:rPr lang="pl-PL" dirty="0"/>
              <a:t>Leki p/padaczkowe: kwas walproinowy</a:t>
            </a:r>
          </a:p>
          <a:p>
            <a:pPr marL="0" indent="0">
              <a:buNone/>
            </a:pPr>
            <a:r>
              <a:rPr lang="pl-PL" dirty="0"/>
              <a:t>                                        </a:t>
            </a:r>
            <a:r>
              <a:rPr lang="pl-PL" dirty="0" err="1"/>
              <a:t>topiramat</a:t>
            </a:r>
            <a:endParaRPr lang="pl-PL" dirty="0"/>
          </a:p>
          <a:p>
            <a:r>
              <a:rPr lang="pl-PL" dirty="0">
                <a:solidFill>
                  <a:srgbClr val="0070C0"/>
                </a:solidFill>
              </a:rPr>
              <a:t>Leki 2-ciego rzutu</a:t>
            </a:r>
            <a:r>
              <a:rPr lang="pl-PL" dirty="0"/>
              <a:t>: amitryptylina, </a:t>
            </a:r>
            <a:r>
              <a:rPr lang="pl-PL" dirty="0" err="1"/>
              <a:t>wenlafaksyna</a:t>
            </a:r>
            <a:r>
              <a:rPr lang="pl-PL" dirty="0"/>
              <a:t>, </a:t>
            </a:r>
            <a:r>
              <a:rPr lang="pl-PL" dirty="0" err="1"/>
              <a:t>naproksen</a:t>
            </a:r>
            <a:r>
              <a:rPr lang="pl-PL" dirty="0"/>
              <a:t>, lepiężnik (lek ziołowy), </a:t>
            </a:r>
            <a:r>
              <a:rPr lang="pl-PL" dirty="0" err="1"/>
              <a:t>bisoprolol</a:t>
            </a:r>
            <a:r>
              <a:rPr lang="pl-PL" dirty="0"/>
              <a:t> </a:t>
            </a:r>
          </a:p>
          <a:p>
            <a:r>
              <a:rPr lang="pl-PL" dirty="0">
                <a:solidFill>
                  <a:srgbClr val="0070C0"/>
                </a:solidFill>
              </a:rPr>
              <a:t>Leki 3-ciego rzutu:</a:t>
            </a:r>
            <a:r>
              <a:rPr lang="pl-PL" dirty="0"/>
              <a:t> ASA, </a:t>
            </a:r>
            <a:r>
              <a:rPr lang="pl-PL" dirty="0" err="1"/>
              <a:t>gabapentyna</a:t>
            </a:r>
            <a:r>
              <a:rPr lang="pl-PL" dirty="0"/>
              <a:t>, magnez, koenzym Q10</a:t>
            </a:r>
          </a:p>
        </p:txBody>
      </p:sp>
    </p:spTree>
    <p:extLst>
      <p:ext uri="{BB962C8B-B14F-4D97-AF65-F5344CB8AC3E}">
        <p14:creationId xmlns:p14="http://schemas.microsoft.com/office/powerpoint/2010/main" val="13075018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0" y="116632"/>
            <a:ext cx="8229600" cy="864096"/>
          </a:xfrm>
        </p:spPr>
        <p:txBody>
          <a:bodyPr>
            <a:normAutofit/>
          </a:bodyPr>
          <a:lstStyle/>
          <a:p>
            <a:r>
              <a:rPr lang="pl-PL" sz="3200" b="1" u="sng" dirty="0">
                <a:solidFill>
                  <a:srgbClr val="0070C0"/>
                </a:solidFill>
              </a:rPr>
              <a:t>Migrena przewlekł</a:t>
            </a:r>
            <a:r>
              <a:rPr lang="pl-PL" sz="3600" b="1" u="sng" dirty="0">
                <a:solidFill>
                  <a:srgbClr val="0070C0"/>
                </a:solidFill>
              </a:rPr>
              <a:t>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179512" y="1052736"/>
            <a:ext cx="8496944" cy="5544914"/>
          </a:xfrm>
        </p:spPr>
        <p:txBody>
          <a:bodyPr>
            <a:normAutofit/>
          </a:bodyPr>
          <a:lstStyle/>
          <a:p>
            <a:r>
              <a:rPr lang="pl-PL" dirty="0"/>
              <a:t>Ból głowy występujący &gt;= 15 dni  w miesiącu przez &gt; 3 miesiące</a:t>
            </a:r>
          </a:p>
          <a:p>
            <a:endParaRPr lang="pl-PL" dirty="0"/>
          </a:p>
          <a:p>
            <a:pPr marL="0" indent="0" algn="ctr">
              <a:buNone/>
            </a:pPr>
            <a:r>
              <a:rPr lang="pl-PL" b="1" u="sng" dirty="0">
                <a:solidFill>
                  <a:srgbClr val="0070C0"/>
                </a:solidFill>
              </a:rPr>
              <a:t>Ból głowy typu napięciowego</a:t>
            </a:r>
            <a:endParaRPr lang="pl-PL" dirty="0"/>
          </a:p>
          <a:p>
            <a:r>
              <a:rPr lang="pl-PL" dirty="0"/>
              <a:t>Ból obustronny</a:t>
            </a:r>
          </a:p>
          <a:p>
            <a:r>
              <a:rPr lang="pl-PL" dirty="0"/>
              <a:t>Ściskający ale nie pulsujący</a:t>
            </a:r>
          </a:p>
          <a:p>
            <a:r>
              <a:rPr lang="pl-PL" dirty="0"/>
              <a:t>Natężenie niewielkie lub umiarkowane</a:t>
            </a:r>
          </a:p>
          <a:p>
            <a:r>
              <a:rPr lang="pl-PL" dirty="0"/>
              <a:t>Nie nasila się podczas aktywności fizycznej</a:t>
            </a:r>
          </a:p>
          <a:p>
            <a:r>
              <a:rPr lang="pl-PL" dirty="0"/>
              <a:t>Nie ma nudności</a:t>
            </a:r>
          </a:p>
        </p:txBody>
      </p:sp>
      <p:cxnSp>
        <p:nvCxnSpPr>
          <p:cNvPr id="5" name="Łącznik prostoliniowy 4"/>
          <p:cNvCxnSpPr/>
          <p:nvPr/>
        </p:nvCxnSpPr>
        <p:spPr>
          <a:xfrm>
            <a:off x="0" y="2276872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06014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148" y="2420888"/>
            <a:ext cx="3057295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198" y="3645024"/>
            <a:ext cx="3566800" cy="2322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rostokąt 1"/>
          <p:cNvSpPr/>
          <p:nvPr/>
        </p:nvSpPr>
        <p:spPr>
          <a:xfrm>
            <a:off x="6228184" y="3891758"/>
            <a:ext cx="1656184" cy="1409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rostokąt 2"/>
          <p:cNvSpPr/>
          <p:nvPr/>
        </p:nvSpPr>
        <p:spPr>
          <a:xfrm>
            <a:off x="395536" y="2780928"/>
            <a:ext cx="1728192" cy="10584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/>
          <p:cNvSpPr/>
          <p:nvPr/>
        </p:nvSpPr>
        <p:spPr>
          <a:xfrm>
            <a:off x="2565794" y="548680"/>
            <a:ext cx="5534597" cy="1490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b="1" dirty="0">
                <a:solidFill>
                  <a:srgbClr val="0070C0"/>
                </a:solidFill>
              </a:rPr>
              <a:t>Bóle głowy napięciowe</a:t>
            </a:r>
          </a:p>
        </p:txBody>
      </p:sp>
    </p:spTree>
    <p:extLst>
      <p:ext uri="{BB962C8B-B14F-4D97-AF65-F5344CB8AC3E}">
        <p14:creationId xmlns:p14="http://schemas.microsoft.com/office/powerpoint/2010/main" val="26968006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b="1" u="sng" dirty="0">
                <a:solidFill>
                  <a:srgbClr val="0070C0"/>
                </a:solidFill>
              </a:rPr>
              <a:t>Migrena miesiączkowa</a:t>
            </a:r>
            <a:r>
              <a:rPr lang="pl-PL" dirty="0"/>
              <a:t>:</a:t>
            </a:r>
          </a:p>
          <a:p>
            <a:pPr marL="0" indent="0">
              <a:buNone/>
            </a:pPr>
            <a:r>
              <a:rPr lang="pl-PL" i="1" dirty="0"/>
              <a:t>Leczenie:</a:t>
            </a:r>
          </a:p>
          <a:p>
            <a:r>
              <a:rPr lang="pl-PL" dirty="0" err="1"/>
              <a:t>Naproksen</a:t>
            </a:r>
            <a:r>
              <a:rPr lang="pl-PL" dirty="0"/>
              <a:t> 2 x </a:t>
            </a:r>
            <a:r>
              <a:rPr lang="pl-PL" dirty="0" err="1"/>
              <a:t>dz</a:t>
            </a:r>
            <a:r>
              <a:rPr lang="pl-PL" dirty="0"/>
              <a:t> 550mg</a:t>
            </a:r>
          </a:p>
          <a:p>
            <a:r>
              <a:rPr lang="pl-PL" dirty="0"/>
              <a:t>Estrogenowa terapia zastępcza (nie mniej niż 100 </a:t>
            </a:r>
            <a:r>
              <a:rPr lang="lt-LT" dirty="0"/>
              <a:t>ų</a:t>
            </a:r>
            <a:r>
              <a:rPr lang="pl-PL" dirty="0"/>
              <a:t>g przez 6 dni w okresie okołomiesiączkowym</a:t>
            </a:r>
          </a:p>
        </p:txBody>
      </p:sp>
    </p:spTree>
    <p:extLst>
      <p:ext uri="{BB962C8B-B14F-4D97-AF65-F5344CB8AC3E}">
        <p14:creationId xmlns:p14="http://schemas.microsoft.com/office/powerpoint/2010/main" val="3301764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02587"/>
            <a:ext cx="7776864" cy="545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rostokąt 6"/>
          <p:cNvSpPr/>
          <p:nvPr/>
        </p:nvSpPr>
        <p:spPr>
          <a:xfrm>
            <a:off x="683568" y="1386898"/>
            <a:ext cx="7572563" cy="153804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b="1" dirty="0">
                <a:solidFill>
                  <a:srgbClr val="0070C0"/>
                </a:solidFill>
              </a:rPr>
              <a:t>Rodzaje bólów głowy</a:t>
            </a:r>
          </a:p>
          <a:p>
            <a:r>
              <a:rPr lang="pl-PL" sz="2000" b="1" dirty="0">
                <a:solidFill>
                  <a:srgbClr val="0070C0"/>
                </a:solidFill>
              </a:rPr>
              <a:t>Bóle zatokowe     Ból Hortona        Ból napięciowy           Ból migrenowy</a:t>
            </a:r>
          </a:p>
        </p:txBody>
      </p:sp>
    </p:spTree>
    <p:extLst>
      <p:ext uri="{BB962C8B-B14F-4D97-AF65-F5344CB8AC3E}">
        <p14:creationId xmlns:p14="http://schemas.microsoft.com/office/powerpoint/2010/main" val="2769263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600" dirty="0">
                <a:solidFill>
                  <a:srgbClr val="002060"/>
                </a:solidFill>
              </a:rPr>
              <a:t>Klasyfikacja bólów głowy </a:t>
            </a:r>
            <a:br>
              <a:rPr lang="pl-PL" sz="3600" dirty="0">
                <a:solidFill>
                  <a:srgbClr val="002060"/>
                </a:solidFill>
              </a:rPr>
            </a:br>
            <a:r>
              <a:rPr lang="pl-PL" sz="3600" dirty="0">
                <a:solidFill>
                  <a:srgbClr val="002060"/>
                </a:solidFill>
              </a:rPr>
              <a:t>wg International </a:t>
            </a:r>
            <a:r>
              <a:rPr lang="pl-PL" sz="3600" dirty="0" err="1">
                <a:solidFill>
                  <a:srgbClr val="002060"/>
                </a:solidFill>
              </a:rPr>
              <a:t>Headache</a:t>
            </a:r>
            <a:r>
              <a:rPr lang="pl-PL" sz="3600" dirty="0">
                <a:solidFill>
                  <a:srgbClr val="002060"/>
                </a:solidFill>
              </a:rPr>
              <a:t> </a:t>
            </a:r>
            <a:r>
              <a:rPr lang="pl-PL" sz="3600" dirty="0" err="1">
                <a:solidFill>
                  <a:srgbClr val="002060"/>
                </a:solidFill>
              </a:rPr>
              <a:t>Society</a:t>
            </a:r>
            <a:br>
              <a:rPr lang="pl-PL" sz="3600" dirty="0">
                <a:solidFill>
                  <a:srgbClr val="002060"/>
                </a:solidFill>
              </a:rPr>
            </a:br>
            <a:endParaRPr lang="pl-PL" sz="3600" dirty="0">
              <a:solidFill>
                <a:srgbClr val="00206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Pierwotne bóle głowy</a:t>
            </a:r>
          </a:p>
          <a:p>
            <a:r>
              <a:rPr lang="pl-PL" dirty="0"/>
              <a:t>Wtórne bóle głowy</a:t>
            </a:r>
          </a:p>
          <a:p>
            <a:r>
              <a:rPr lang="pl-PL" dirty="0"/>
              <a:t>Nerwobóle nerwów czaszkowych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882319"/>
            <a:ext cx="26289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509120"/>
            <a:ext cx="3171548" cy="2110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837" y="3618349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71827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r>
              <a:rPr lang="pl-PL" sz="3600" b="1" dirty="0">
                <a:solidFill>
                  <a:srgbClr val="0070C0"/>
                </a:solidFill>
              </a:rPr>
              <a:t>Klasterowy ból głowy</a:t>
            </a:r>
          </a:p>
        </p:txBody>
      </p:sp>
      <p:sp>
        <p:nvSpPr>
          <p:cNvPr id="4" name="AutoShape 4" descr="data:image/jpeg;base64,/9j/4AAQSkZJRgABAQAAAQABAAD/2wCEAAkGBxQTEhQUExQVFhUVGBkXFxcYGBwaFxwXGBgWFxcZGhwcHCggHB0lHhgaIjEhJSorLi4uHB8zODMsNygtLisBCgoKDg0OFA8PFCwZFBwsLCwsLCwsLCwsLDcsLCw3Nyw3NzcsNywsLCssLCwsLCwrLCssLDc3KysrKysrKyssK//AABEIAOEA4QMBIgACEQEDEQH/xAAcAAACAgMBAQAAAAAAAAAAAAAABQQGAQMHAgj/xABDEAACAQIEAwYDBgQEBAYDAAABAhEAAwQSITEFQVEGEyJhcYEHMpEUI0KhscFSYtHwFTNy4TRTgrIkc3SSs8IWQ0T/xAAXAQEBAQEAAAAAAAAAAAAAAAAAAQID/8QAGxEBAQEBAQEBAQAAAAAAAAAAAAERITFBEgL/2gAMAwEAAhEDEQA/AO1xRFeqKx+G9eYrMV6oir+TXmivVFaweaK9UUxGKxXqsUxWKzRFBpiCoJdrhKqcqgwW5nyHT1rdi74UEaliDAG8daMEfAuvKqrX/htvmuY9W1P1rRi8C6gdw2QzsRKRz0kQfOmdYNSxNJOzmKW4ryG722xS5mjNI9zoac1U+KX/ALLj7dwD7rE+C4AD841VoA9QT5ip2GxjnGhCTla07leSw9sJPRiDt61Ih+wqFYxkvkMA7r1Ya6+n9K0cR4kwlbVtnbaTC21jmxJmPQGo3D1t4cG5evI1xtWeZAHROiiinV64qgFiBqAPU7RSji1wfa8KozFvGYnwhRlknz2/OkeCx9ziGMVrJK4PDEMX/wCbdmQAP4VgSfOmOFxObiTxMCyBrO4JmPrQWcGs0AUVoFFFFAUUUVQUUUUBWKKKDIooFFQFFFeSaD1NBqI2MEkIMxG8bD1NAa7/AAr9daCXRUT7Uw3tt6jWttnEq2gpo3Vrv3IUnpXoHX+9Kg43EKWRJALan/Su/vJFQbcPZ0k6s258jyHQD9q04fFBBkYGQSAFUkxrBMDSpFxwyxmjNoDz6aVUOI8NupeUg3EnwNdt7REq0MDlIMSToQDoJpRabnFraultmys+iyCAT0naamnWqDxbgmNxDoj4m21ofeDJbKsSu3iLHpOnMnlpVwGJ7mxnunVFLORrtvHnFIInH7ly3F1LIvZQZWQGHmJMcqUfDrGtiLV3EXB99daWkRCie7SP5V0PORWnHfEHCXLUYfPiHuaC3aGZhzlonKPWoPww4j3j3yQVYsWy8tWnUfxennU+ox2pt3MbirOEV3tKcz3MrFSbSEgjQ/iYDXeDS3E9i1vY57YuOLFsIq2g7amATJmeeuvWrTgsCBxUvzNl/wD5NI9qdYXBAYm48nYADSPM7b6xT1Uvh+BSzbW2gCqo0A0HnSfg91bmMxMb2gikxzbPInyj86ccSxQtW2c/hBP0qF2ZwLW7M3I7y63ePG2Y8h5abUQ4ooorSiiiiqCiiigKKKKAooooCiiigK0Yh4BPtpv5RW+o+MtSuh1BzL5MNqiNXDJyZSrLlJWT+KNMw8jvUsedaLdwsmZRqdgTH186zg7GRdSSSSTPUmYH1oN0VqxGGDjKw359POovHeKjC2XvMrsqCSFAJjyE164NxW3ibKXrLSjiRyPmD501UDGpetXE7t5tsRIb8AG5GvnU1MAjLO5I+YHUg+1bcga4Z5CNfOZ/apKWwBAAAGgHl6VMEPCcLS2FA1y/LOsctPapkV72rT9pWJnryPL2qiHicK4B7kxyynYTuVPI/WqlxTArnYYnF3GIUEW3EYdixaAw1J21q9I8wdR61pxeHVhqoY7CeU86yRxfj/aG+LrW7IW0GQrduprG3iTaPTWrj8OuHjB4ZrtwwiLEny+afOREVSr+XC497OIuNkyz8uZl10iPfSrDx3tzZtYXucLaa6WAOZ1AQZvEWIJJn+WNKkVY+zvEftmK+1BWRFtFFDc1Lghvfp51ZrK/eXPMD0qqfCZG+w99cYs113cltDozKPYAR7VZxiAlu5dM5RLnmcqjXT2raIWJbv8AEi1ByWYe4erknKvtl19RTsDr/fSl3AMPltyfnuEu/qYj8gKaUBRRRVBRRRQFFFFAUUUUBRRRQFFFFQFeD+Ve6iY3FLbEsTzIA1J6x6fvUtQYQ5SUO4MjqQf71rfeeFkCf71/KkL4u815XAHdDUgDxxsQx9SDGh0p8DI6zTRpxUZG/wBJ5A7jnNcy7O9pFwJfCsA+V2cgbgNqAo5+vn0roHaHi1vD2bhbVhbZsvMgA/0iuF8as38NebEX7ZH2nJcFzKSqjYWw2wOmvqKlakdt7N8ZGJzsVClSBEz4dYzfzb6U9FcO7BdpXt4y2ly54LkqwgBczRqSdx01613AVZUouOANTH++lc6438S1wuLaw9osiGC6nxExIEeulXXj3+Q0GIgz5hgRXGfiDwueIZztdtJdOh0KhdgOcilpHRcZ2pa8lt8G9mGGZu+bL4donkQQdKzj+18WgtoLexOzLb8SKx21G/tXIWwgtn72SFOcgkiVgMRAI3Gk89t6t/2i1hWW5ZN63aIBZcoULO5Duuo06k1nVb8Dw21avH7VcnFXSbzsYLIi6ESNJlhoNd60ccRUISyLd+5eJyi2VJ11Z2A0ELO/Oq5f4oLuLZ7SJcCqYzswVtRmdvEGnbQEelPeyXFLZa/i79tbKoo+Vcq27ZiEk6m4xy89s1Be+CssW8KpdVFoZfARIWAxLREk8p1pjxGy7WHRR8wCrGiiTG66xzPvVAwnbDvQzN3i96QQyI0WrKw3dzBGZgsE8pNP+GdoG+7DMpZ8zZVaWVZItrlnU6Bm8iasqLfhMQMiE6SIjU7aVt+1r5/Q/wBKMLaAUADTl761tgVoYS6DsRXqaj3EVtBow103Ht/WtQuup8cFZABG+vX3oJ1FYFZoCiiiqCiiigKKKKArBrNBqDy500pBgLYv3bl4nMslF5rk3kdJ5+1TuOYkpZcro5BC/wCojpUjhuCW1bRFAAUD69azejfkkbDWtWDOhX+HT+n5VIAqNGW4f5h+YqoqvxFbvEtYUL4sRdtoT0th1a575Q1OuJ4y1YRFcKQBlUGDJUCBrzNLO0d5LGLw9+4fCBcAB2Dd25geZ296p/GuJm5cbMfGx0I1jQQF9BGvUmpa1CLj3BrN9y9j7qdbi5oVW5FWjT0qy/DrthcFxcLiTMnLbYjxAjk396aUlw/Z97iHOe7DSDHzR1PWtV7h123eKs2cqk5skBDInMJ5GBoTvWJWrHWeOp3ynD6qWhs8eEBWDHXmdIilfbLsqMVhxkaL9tfA4GrQNVI6Gm/ZzGd9hrTEqxy5XjbOujR1Eg1LtYkZu7bQjYcivl6CumMPnDH4508LLFy2SrzoegAH970+v8ZtulsOjAgaSdc3k22nSOdWf4ncBX7RbvLKm6IJ/DnX5SRz5A+Qqo3uz91LitcuDUAs2WNZMDQnw+f5Vm2NNFw2yLfcrL3WA28TA7KGmDEE7VZeL2jcxFvhlgApai9imnV7n4VBjYFpjyrT2ewaYRLmPYh7ltMlu2Eyp31z8KamYy7wKs/ww7PlVe/eIa7cJztvLky8f6SCKJphd4T3QVQknXMBuyspMgRtnIFUzhFs/wCKIQcqI9w93EKqiwMxmebBhXVsTgVLvdIlgsL7Q4/MVz7E4BkxGHK5i728VcfWdSl3KB+QFMxErgHahgXZrymCzXMx8I5AIOoA286sPBu2+GxBhC07bSPY865Z2O7M3b19FuW7luzuwY6uQxI22nUTXbeG4JbK5VAGg2HTy6D96DbhEALEDUkyesVo40k2iRyKt9GBP5VPB0pXxziC27TajMwhQTuWIXz61sMrDyAesH6ia2VG4ahW0gIghRPrAmpNAUUUVQUUUUBRRRQFYms1qvXQqlmMAAk+gqUJcTiDcxiWVHhtqHuHpJIRfUwfyp7MDXkKrvZE5hfuH5nub9RAy+3pTy+QIkkeIba9akBhb2ZQ3Wtdx/vR5A/Wtl91RSxgKBr5Usto13M4DIGyxMgnKVMkbqCBsYPKlEXtDhMLbnEXwC0ZFzmVGYwIB2MnU9KpHZ3s49273iMFtZiq55EroT4YiNTA51C+I/E7pxrIfFbw+RgnzSSAzMVM7A6E6aa1qwQ4gbUp32S4wIPhDAHSCAMo8soBrKx07D8GwuaBlZwNQWn2idvKp+IwVplNogeIZYmG089zXGbnEMZg3S6yXEZhlhlJBHXMenkedWHC/EJgwW/bRti2URcUNvBBj150LF0wWFu4V8oXNYIGxkqQOnPnTi1lcBwAYmGjbcH3pNhMaLyh8HiFeFgW2MiRyafECIjU+tb+EYi7mYXra2sx8IBmWAljoTHOtTjKudvcLcIW7cB7uy4gpMQ0AXGG4KGTppAFQuETcSMupOVBoVM/w84PWui4rDrcRkYSrgqw6giCPpVS7Q8N+yWbt/DrLqhySTFto3CgxG2kcql/nurqm8WQ3sbawlhvucIM155gG6YBPmQJ+tdIfilq0ot2yAoXcTAX9JNcE4XxfurRTMzNccO+XxXH30nUxrsN9KnDtBftGT3gGZT94PIiCANYBOg9ayO84bFLct6MIYaeh0G/P86qV+5HEJUS9mw2WWOXVXABHmeYHOk3A+0qM2uhPiQKfAx5TPM/w7+1MezuLN3HYhjDDukggD+Nsw8tZHoKotnBOFm1Ny5dL3bkZmMQOiqKY2GYli2gmAOfma1Yu0gOd2hVgwTCyNQaUNxe5iCUwimOeIYfdjyHNj0IkdeVUSeN8aynurCm5ffRQuqiObnYAVjgXZxbX3l095fbxO7EsAx3CA/Ko20ipfCOErZXfM5+ZyACx84G1MxWhgCs0UUBRRRVBRRRQFFFFBg0i7a3SuEuFdzlX2Ywf1p8aUdp7WbC3tYhSwPQrqD+VZvgi9kEVbAVZOXQ+u5H50w4pdym3oTLgRHrrS7saIw4JM8gfLf9Sam4rBs+ItMdEtqT6tpH01+tT+fBB7QcJvXHDJfKKJBGkQddJGhkAazoTVR4ziOKWApS3MMqZh4iOkKNxHhJM666VfePWrZtE3WKqusg6/71UeKdorxKIga0jCLSAZ8RdEQDGgtrzzeL01oNHFbNx8Sl24q2pVEl7ZYu5UArkkFtT12qTijiwom4COQGCuxA6hbgidvalGGwuJF1rdzE3GuZSy4W34nRSCfFfMZcxmfAYmmr9lLzHMLIWF0IxJLTzH+Vv5/lUsEBe2thT3eKRgQxAZEZkI01KtmK+k15xWJ4Pis6s1tbpHziUZD/ADAnQ+tOrfCcSug74ACZzh9R0GQR9arnHuzVxhnxFu5kB3Uhgp/iZYGZfcVIrW3ZzFWYvYe6tyypDfciSSoyToTOkydvKr32dxRv2lfvVuEbEQVBGjKSPxbg9K461q5g5u2cQgyXIIQyjZphkJ3gbpGmuumtg4RxviWPzYdLlq1kXM2W2TmkypnMImRPTWtJXXrOIDA9RoR0Ne2CuNQCNiDz8qouKsY3D2gxZDkOrzBCgCWy/igzzGkUy7N9r7eIfunBtYhd1mVYHmpgSP0mm/B54B2MwmGvuy2xmJLJm1AU7hZ5DSnWM4HYuqQ1tSDrynYj962Pd7zRTlurqAddfTmKrGG7V3EDo1icRmIKl4BYHUg5TFsbZupAjWrwUHt/2QbAst3DljZkEAn5X0IA5zzpv8O8YVXF3bilyBbUrbUl2YkPlgTr4hsOdTcf2puYmzft3bStaKkO1sybZVsnTxkXB/LpJ8q0/BmyRaxJG32lRI3gJa+k7+9QXHDcKvYlu8xZhAQbeHXYDTW4RqzfQeVWOzaCiFAUDYCobcWsgx3ijWPU9PWpGFxS3BmQhhtPQ1YJNFANFUFFFFUFFFFAUUUUBWC1ZFR8dOUwYP8AuAag04jiSLIguRqQmpA66x+VVrth2htnA4k2jmcRbKQQwZ4AGv8AqHlSDtd26fBYoWUteBUGoUEliZzE7wZgx51v7bW++wqYm2AO+Rc7KYUMplCevigT5VKLT2NI7gRuQCY2zEAH9KsAH+1VL4ZXc+BtPEEyI5GOZ6+tWxbgOxH1qTgh8Xw4ZRmghTmgiZIBA09SDULgvBgh79/FfuL4nOpAMHKv8I20HSnZE+dacVZLKVmAdCQYMeRGoq4NFi3bDsQQXMZiN4nQE1LI8tqjYPALaBCCJjXcnQDUnnpXrGWi6FASoYEEjcVaEmN467v3WGGZzoXiUQ/zTv6CaQ4ngmIdity/cv3GIJthmt2Le+pIHi8gAauuGwluyoVFAEbDcx16n1pFxXtlYto5Q5ri6hVUmdQNwInXbeswUrtZ2STDWkyKLj3HGZyZcNM6TqVgHXlT7sDwzEWhdbKii4dyTrAygjTUabGKVW2xOMxtl2Qoiu+hAmIbcNpl/PaupWUgR0AGgA2pAp4rwpr+Ge1dILMCRGihgPDPlPKuZuyWLlo3gyqvhV5MWXB2MD5G0zDoBvy7IQarna3AqULC2GJBLJHhcAahum++9SwLcLxJyy3LIt3cilWQsRdDnLlQEiCCA3ONKp3a/B3GxVwsTavYmyO6K/IVGVnt5tCCCBy1io9i0bYs3GdyCABezutsryt4kKc6kTo8TvJp1x3AlkU4rC4pwMpS9Yui6q6QCim4XIjnl5z50gpnYvG4jDG9aNplt3QEuG4ICbCZ5yNIHWrbwTEtYwbOgj7TiGIyroLNsLbuATBGZUYgnmwraqtdXu7OGxN4PlOfEkqim3BGYZs8+HQgQdjpNPMDYBRcLeGe47ZrgSIVdwp5LmjLA6600O8Lg8Pi8IAE8Da6iHDDZvJhEg+lQcNev4VvvVDlp8Vve6ojUzAW4OkwZ30qqcI4/cwWPu2b10PbuEFSNlA0gjmeUjXQV0VsVYvzZLBm5pMMPpsa1ES8DjkuqHtmVPP+o5VKBqtjhL4YhsPqqyWtkks86kkn8Q6z1pzw7HJeTMjT16g9D0qiXRRNFFFFFFUFFFFACtOKSVIj+9/2rcKwag5/28wVt0DvAZka2dNSwzGR6RMcwKj9kipwX2G6yktbZbczDBsxBmd8xPPTbcVZONYK3cDC83hLhVDbDWSR5xIqvY66mFxuGthpVmEM0DLIAgeqgfWs70Wrh2GGDwlu0APAuUAa+IzE860dmrLBZ0ygnXckaQT096YcaTNbjU6jUGP2qTw2wEtqo5ACp7RIAr1WBWa2CvDHr/frXuoXEy3dtkMNBgjXWKUIcOn217jF37q0+UKPBmcanUQY1FP7fDraiAiCI/CP3qsfD7Ek2rpcBXa4TlGoMAeID9qqnbj4h3kxD2cNbQi181x5YbwYUERrE6nlWYOlYnDKtxHAA1gnUnUERE6UyU1xLhXxJxYvo2KCNZC+NbYIHihlbWTIMCOUneK6Lw3tvhroBLhCdhM6fl6xVnBaqg8avhLLs2wB069KjXe0VgR4pnnyHqa5x2z+IqmbNoK0lgWBlToNvI7H0qW6HeF7NXDhhdQSxBzWDqlwe+oPvUbg/DLpVBg77W43S4QSgUFcrK3iBBIHIVL7Fdv7N4iy6rZYABfHmUk7AGN9Nqc8ZyWsTackAsSI6tlJGnsangZ2cHcax3d24O8IhriDLr5AzHSjh/B7WHRltqZbVmJJYmImTtTCxczKD5Vm/wDKfStYOd3+A27nFbPejN4HccpNuCJHkT7zTDFYAYXGM7aJimGS5BhLiTlVjyBzHfeKhnFD/FbRzIAoyt4tczfKv99avl+yrqUcBlOhFSVGjAY0XVYRldPCyHcH+lJ8Ng3wrs6j7ok5wNxm8TXOp8WkclPlWx+DvalrDnMohVIkFf5ubaDTUU0wGMFxRuGyiVOhBI1BHKtKl2LgYAqZBAIPUdRWykSK+GYggHDnUaHMjEyZ11Uk+UTTi04MEHQ0G2iiiqCiiigBWCKzWCBUFU4+RFrMDle6FY+ecgfnFQcBwBcRj72IvKrpayW7QmcpSDJBGjaz9Ks+Nsgq1sjfxJt8w8QjznWkvCsRkvtcJAFwhLomB3qgQ0eYyr1kGs/RaLiBljkRUfh1yFCncaRzI5GtpxaAhSwDNss6kdQOla79rXOo8Wm0ajXT0qiYDQKXDiAgaEMdCp5HmOlTrTggEVR6rTiNQev9Otb6i4+8FRiTAA386l8HC+1d27bxPdozJLF1kxcDHfLE5c0Cd9hTnsl8PLt6332JYLmgoNc0fxN1np/SmHZjhIxvEruJuquTDEWkEeFnBLEnTcSPrXUHYKCSQqgeg+vKpBSB8ObLybjBjrkAWFVfSdfWqz2o+HJt27ly0LQASOY03ZiApzHeKvw7TYdzkXFJmDQ0QdjESfPmKYHHW4y3Lttg5hR4eegEc6YOBYjg1wXrdg94qvbF2D4m5gaTzy9dKdt2MU2zFoAKSNdHOgMDQ7z7e9dMwnA7VrE3cTddC5GVBM5LYGqgHaddBvNb8RxnCEgPeszsQGnRtI00G1Z4OW2eDth2S7hrSSsQWGcSZgEaaaHWmfCOOX8ZjraX0Ud3muAKdCw8ObbWMxAGkA1eDwSwbYNtyUBPiRs2h99NuVVHiHDTgsfhriyyOpEqYkxlMjnMk6bxNJo6dgyQkt6mlvHuMWrajMZzaAA6k8teVMbjZbZI5L7bb1zbiN3vbzWF8TXSob+WSNRygDxRvziraNnDLB797dxfuryrkZtRc1af+tSf0pvhe0Vy3ibeGZGLNAzT4MuviB3I8o0qyLwW39nFhlkKB6z/ABA8j51VeP4S7nto8d8rFsPidlLeGbTRqCw9vDVkF8Apdi8IwuC5biYIZdswiRr1kCo/Z/ji3ljK1u4uj22+ZCNw0Ej6Eimq3wyll1ABiOcbitDVgcTnQSCG2ZT9D7Uj4hxD7FdXXNausALfNNfEy8sonMduda+McUu2bltwhhsveSVCqhOxk6vz0nkKb4nh9u7L8yBm/mXfLPQzqBvNAws3MwBGoMEEVtFIOy5uLbW3fCi4QWhdomn4oCiiigKxWaKoicQXwT+IGV6ztp51Gt8KtZmYpJYhm6FwBrGwOg2/WpmMt5l9CG/9usflWHxiKCzOqhRJkgRpOtZsFJ43icvF8MTGiKiiQCC7kGPy051fBXIcXN/GnEZSO7dSkmC8n51nQhYrrWDvZ1VhswBpBqv2vFMCMpHnOkeVbsIhCgHcbzvPPbSthE1kVRmar/bK8VsZU1e4QqACfEdBvy11pgMaftJtQMoth58yxX9qjXVFzFgRItIGno5J/oKlGzgPCkw1oW065mJMlnIEsZ56CuY/Efjt7FXzhbLFLKMFuNJWXMwukH2rqHaDHGxYd1y5gITMYUuZiTyrn3ZTgltDhLlwnvr2twufC8iQwOxcHpA1OlTRXMZ2JGERXxVtsjACLRlluEgKDBOjcz1PKm9jsM9uyuJ7tQyw4ttdvM2QeZuFVaPFpGuldG43eTPYttGZ7nhB5wGY6egOtNL6AqQYIOh6RT0cu4dw18eS9oFV2N53LRICssBtWHIxA0qHxbhNrCs1m5hwGuEd2V+VxsxEmQw5rzkaVfewWFRMKSmz3LjHp87Jp7KK3doMCt2/hJibblx7ZdPepYOd9kOIfYMWbP3ncXSFZXGXI5mGggAA67aGr5214aHwyuqy9hldI3AGjR/0k0i+JHCg+a+ZzWlDaaSAdz6fvVmGLP8Ah/eMdTZBJifmUf1qwMsLcF2yjiStxARy8LLMfQ1S+B8PKcSdADkVc22g3IknUmdJOu1Wrs3bC4TDgT/kpHplB9qX8PJPELgDadwpYfzZ3j8opZ0WUa1C4tw5b9prbeoI3DDYip80VpHM+Nd8ue6q5MYqFbg1y3kzKC6qvMbyNhM71YOwOKzWAqB2spot15DXGJl2UGIUNIGm22lOuMcKt4hMjgjWQwMMD1B99tqT9h8WwW7hnJL4e46lyB4lLEqYAAGhG1A/xuCS6pW4gcdD+vl671X+G8RFjFNhXYgQO6z7HeQpO8dJmrVVb7a8G+02CEEXF1R+YYarr0J0NFMuMwid9BzWgToCTl5gAbzU/D3gyhgdCKQ9lePLiLYDaXVEOraNK7yOW9Sg4w7EMQLbHwTyJ3Hof2oHE0V5yjpRRHqiiiqrBqDiOE2bhJe2rExMjptU8VC4wx7m7Bg5GAPmVIX86zUc14piDdvO9tQUssABMDKCS2XQyDsR5Cuj8DyiyiqZCjLrvp1qk38GyImS2wCKrJkjKXliyOPxTprGkmrn2et5bCAlWMCWXYnmdazPVpmKwaE2orYU2ljGMT+K2APYk1jhOU3cQZ8eeG6QFER5a1tuL/4lT1UmeWxEfvXsMe/M7d2NfdtKk+ih/Ffit77vDYdSSPvHaYAjRV56nWua4vtHiGt27LMMtlQluAVZSIGYGTqIjbnV6x1gPxC+puFUxCGRrBZCYVzyHi/WkHHcHYVA1hfCrIty+QcyXIMrtrOssOnnWNUow/EsULlrEd4Xu22gM7SRIIMj+EjT6U8xPxQx5RkKWlM7hSDvrHiqfZ4ThcQidyAcxGYFFnNlOa40nUNqw56jSoGM7E3luQozCRlyMqLHIkEjLA1kSTVlHvsx8Rb+Fsm2bHe2lJM5suXOSxBMHmTyrR2k+IOKvELK2I8S92SX12Jb26Vtt9mcVctshFq2CSQO8hYGmZgBDkxGsHSkV3s+6qhQ2zmUkR5EjYgU0TbnbTFPmS/cV0cC2wZTEHcjxb7a11bi1jLwlbY8X3VlZG26a+lUnivCUGDzIbQjDlI0BzgocwA+ZzG/KPOrhw12xfDMMF1zd2G5SEgn9NqIstgd3h1BMZbayegVRP6Uo7FLmS5ekN3zkqw18K+ECfVT7zXnt1fdcObVkgPdBRZJACwc59coMecU27OYBbGGs21EBUEdddST7k1qBnFFFFaGIqr8YJwuKXEqo7u5CXz00hH9JCr71aa8XVBBBEg6EciDuKg1YTFLcGZTI8q3MJBHtVPxxuYB1ZGz2HY5bRmV0nKnXrGlWjBYkXEDa6+UEeVBTuJ9kLv2q3iMM6KT4bwIPjU/jkfi5Vb7WGlQHIeI3H0PrUuKXcQwbZu9tkhwDoD4W20Zdj68qIkfYFoqv/8A5Fc/5S/X/aigtVFFFFFKuOIXCIp1zq/sjBo/KmN14BPIUtwKF2a64jkNdgDpHL/ealE3D2AoHX8vptUHs+SLZR/mtmGjQf8ASByqZhcSHY5dl58p5xS7ir/Z3+0AEqRluAfwjZo6iT9akgdiitWGvK6hlMqQCD5VtNagg8Qsybb6eAyZ00On7zWb0C4hncMBr/c1JvWwwKnYiD71pxeHlIG41X1G3pQJ+0XZ9bwLoilyIZToLi8gx3BGsEa60kwmMttghbVM7SLC2W/j3GcnYjKZJ/eramKdrWZRDx8p69KqXHsIUYYpPCGZTdUaqGUHxaeu9ZFa452VxWHvWTbuG614mUVUUZgCTEgBQACBEUiucO4gDeD2r3hLMT4XYSPCoMmRlI1G3tXSbPFTfxGGvQvdKr6q4Jd9VJCgyIkiDqK3/wCJG39pNyZuBjaVQTIyZQunORr0qarjWFwGMuqgFq8yXIVIYKjMrkjdhsTGvMVYeFdh8Zdvm3iLndKqyzB1ZgnJRqQeetWrBcRY28Has2y1ywxa9bMjJLFlBPJjynqDtUviGIDm5du3BbW4qL3akZu7UtnWRszTHtTSq3ju4GGS53NsLZssAygwbzlYALCXMKfFr661dPh/ww28DhpJJ/zCNR8wJjyGtV3iXDPtt0LYdDZtsgGUju0AmSOR5A+1dHYZUMaBRAER5D9qsRTu0K/aMSqFNrqICWK+FYuswg82XL5zG1XhBpHSqomH/wDG2Lcz3atdfn4nUq3n8zz0q2JVg9UUUVoFEUUVAj43hWe7hYiBdZiSdQAhOnrEe9Oqh8WtnJmUSyHMB1jUj6VuweJFxA6nQ/rzH1oJBrWw1H9j3rZQaIW/4cv8K0Ux+lYoPVYIrNEUUquYdrlwNm8CmABpr1863YycvdoYJ3I5A7+9SryyDGhIiedecNYCADUnmTqT6mgMPZCqAOQ/PrWvH2e8RgDqdjEj3HMVuc9NyDFIr19mvphlbZc95juQTAA6EwdZ0ipRpwdw4T5tLJJ8O+TWAR1X9KsllpAIII6jpWl8KrJkIlSuXXptFKsLihh2NppCWwFUkyIMBZHKJApOB/RXlWnaK9TVHmPKkfG7YRlYrNu4e7ugbDNqLnsREfzU+rxdSQR10qYih4rshctt9wQyGdzEZjJIj8U6/WvFrsliVPhvEeE6jfMRAiZg8yemnnTbH8OxNnXDPmtjQWzoVnU6/iHTaKX8QxWMCy+ZSEnw+IavliNJaDm8qzioKcExYa2rM7Zz4zGwXkYGoO8zzprw/sdbSGvHMoB1O4J3MzERGkcvOomBv445RbuORlzjPbEGJASc2hJB1jSedTMRhMbiVVXZUSfEV8La8oHT15imGpHCyl+7ls5O4smCANGbkZB5QfrVluuEXWOQAJj0FRLVtLClUWJMx59TSXH8Ua6/dIstzAOqkcuk8z6EVRs7Mg3MVi7zArLBAGGoCqAY8iRPnNWcVB4LgO5thSZOrE9WYlmP1JqeK0AUUUVQUUUVBh6R8Gw+S9dTMSEIKDor8vPxBtaeGl62wMQTOpQe8Fj+VAxoooqgooooCiiig8PXobUUUGu586+lVngX/GYr++ZoorKLWdxSPtF/l3f/ACz/ANwoopVSOzv/AA1n/Sf3prRRRGKw+1FFVRz9j+tHKiipUYG30/WsPt71mioFWM//AGei/wD2qufDr/8As/8AUP8A9zUUUVdudbaKK0ViiiiqCiiigyKS3/8AjLP+h/3rFFRDqiiiqoooooP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790700"/>
            <a:ext cx="37433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5" name="AutoShape 6" descr="Znalezione obrazy dla zapytania cluster headache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56792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9" descr="data:image/jpeg;base64,/9j/4AAQSkZJRgABAQAAAQABAAD/2wCEAAkGBxQTEhUUExQWFhQXFxoaGBgXGBcYHhgcGBcZFxkWFhcYHCggHBslHBQXITEhJSkrLi4uFyAzODMsNygtLiwBCgoKDg0OGxAQGiwfICYsLCwsLCwsLCwsLCwsLCwsLCwsLCwsLCwsLCwsLCwsLCwsLCwsLCwsLCwsLCwsLDcsLP/AABEIAPIA0QMBIgACEQEDEQH/xAAcAAABBQEBAQAAAAAAAAAAAAAAAgMEBQYBBwj/xAA+EAABAwIDBQcDAgQEBgMAAAABAAIRAyEEEjEFQVFhgQYicZGhsfATwdEy4QcUQlIjcoLxJDNiorLCFUNT/8QAGQEBAAMBAQAAAAAAAAAAAAAAAAIDBAEF/8QAJBEAAgIBBAEFAQEAAAAAAAAAAAECEQMEEiExURMiQUJhMjP/2gAMAwEAAhEDEQA/APcUIQgBCEIAQhCAEIQgBCFyUB1CEzicUxjS57g1oEkkxCAeXJWG2p/Eii3MKLXVCP6oyt8b39Fjdrdsn1gXCqQ7+1ucW33sPRVvIkWRxNntcolfPDe0eJnu1XmN2dwHUAhSafbDENNjH+p8dCXT0lPU/Dvpfp79KJXgdTtnipJFd4JM2c4gdCdFJf2wxRAd9Y5v+kx5iSPRceSvg76L8nucrq8Z2f8AxKxNK1WKo3AgA+bQtd2c/iNQrkMq/wCFUOknuu8DuPIqSmmQeNo3CFCwm1aNQxTqsceAcCpqnZCgQhCAEIQgOShCEB1CEzVaJnf88kAqo+N1lynUkn5u/f0TZJjXwH78EprL3KAcz3hcc7cLFNEnfqNeh+ea65x+cigB/P8AMc9FwTwty16BKeRJPDqmJtbTn+YlAPNqRf4d3uPVda/5H3TYjfOu/wC3ApTqjYsgKftL2hbhaeZzczicrANXHU7rARK8o272lrV5NWoZmzGWaNdTNzp+yc/iBtp9fEuaD3acsaAefePiTbos/Qw9QiAOqom7ZphGkMupuP4Tn0yI+eSk1WZBLtfdRnVC7QR53XCQj6zWiwuUzUe51gFPwmzy86Hqpn/xeQy+Ijy8Quo4ULcOeqUKDweC0eENJsyA4eo8Co+JrMmwJC42dSKyphJF9Ux9P5+FMJzGB5pp1MtsfRcTFDOE2lVpOBY4tIXr3YTts2s0Uapy1RxJIcORNwZ3H1XjNcSpeGe7uvaSCDqN3D2Pkp3XKIuKfB9KOdfxS2VLefoYWX7D7c/msOHOINRpyuHSxjmPVaRtPTUDkSrU7Rnap0OtqAmAlpFPRLXThxCEIDqRlGvVLTDxCAXA1JTVSrOh6GP91xpMSePqCliodI3G6AQ0HLrIny8JXbDwPrP3/KU19t/FcFSD8+XQChUAGgjkQmqseSWbumfC2nLkhjJPLh84oBJeN9hzn4V53/Ejtb9H/h6BGc/re0/pB3CNCvQcTiclNznGzWkk+G7zXzttGo7EV3v3ucbcAoSl8FmON8hSdv8ANShthwGVjQDpP7JdLZrg0CRJ0368VOwux/piajGuOognppqqHS7NCt8Ii4LZ1au6C0d46mwWowOyGU7EMdU3w6Vw4p4bGSBGkTE8jcFRaGyG3cH1KbpuYEa8N/7KG9Nk/TkuaE42k8Gzb6jUReJH4VU1zjUyvkOO+DDuq1jaBexwqE/UbdpizrRAIuDfik1MNTezK9ozN0cLOHOVNMi0ykw3Zwz3nZQTYxY3iJ3FTcTsNtKC4yN40Nt4KscPis4dTsXwIcBYiDBInWJEKpZ9VzXUnyQDLSTJb1i7V1tHFFkfG4FpdeGT+kjTqSVSV6VyNfyFoqEvBpvBcbbtI3gpTNgA7/nVVvIkWrHJmO/ls0kaxbpuXdl2dlP9XG0rYYnZ+VoDQDBmRrKzO1cOWOa7WDM+J08/dIZLdHcmGo2jR/w0cW4t1POW5gcsReDdvjeei9hAuOR/H5Xg2AxRp4ilWYYJIdf+7QzyIK92pvkAxO/WR6A20WmHgxZPJIoi1/m77JxIY48I6pasKjiEIQHUjJeUtNisPkoBJPgBvSKmnTeI3cUovJdGg996T9PhH2CA4XSPHd+6S1sEQOh+eKW11r+HziipTiPt+EAkiRPzhBXCOIvuOoSgJn348PdLbpqZ5b+miAyvb/FmlhjeC+wi+668bo1A2T5L2D+IWEdUw7ogBkuJ42IA4akryXZzG5XPdfLZo4uPH1PRUv8ApmiH8lhsfAuruAccrBc+A4DwWnpMbuFgYA5KDsauxrHO1ebQASBPE9FZ0Hw5pOs7vT5yWfNLpGvTx7Y/TM6cVKZUaAbDhxUSi+XBrRcmPAqc/DjQTIO/8+Kpivkumwwx13EW0XTRGuUTz1PROtAaAd50+y4+oAdQXG4nzgK6K4Kny+BqngRqGaWFgE1UoCZ7skxOp6lWwrAyD6n5ZRCBP6dDOso4o5GT+SI6nlgATJ8LxOg8Ciq2N+u5S8hdBgDUideHRRnPk7rf7SoOKRNNsrqtPd6eoVDtfDzLeXutTYgxrPqqbalCQd0Kvp2XLngxwJgA/wBLrHrp84r6CwlOKbGm5DWiROsCSBuC+fc4k8nSfnmvetgVA/DUXC802yZ3gAG/iF6GNnlZlRah46pabpdOicVpQcQhCA6mapE8+It5zZPJBYNYCAYaDrFpGvj880VAIsR6dQli9+dvtA4JDxyF58TdAAceh/24JdM7ifBNikI3yuuECCNPP54IAZEkfNdfBLDJHhbem28wfHT5v812k7XjvgEjr+yAzf8AEKq5uBrEfqhoAFtXfgnxXkNKjlpgnedPnyxXqn8TME6rhDliGnM6ODWu132MbvZeX0qZ+mwGNCfDx8lVJ8l0FwXGArhtPI2ZdBJHLRvmrnBXeJ0aC7y09YTfZRrfojOJGRznWEy9wgf9pTVXC1aTnOcO7MC+gNx7hZMnLs9LDFJUW1MS7WJ5c7Sp2Qkg7wNT7BVVGrAvqR8CtsNWbEEifGJ8FGERl9qsbpk5SXN0B0m8XMIZldl3HncFSsUWZYzAyLwVGrmMn6buAy8BpbzVr4KlL8H8ozEgTaNwnlKHVIbIgyJudRqmHz3hMACbaEEJNJ4gH+nS8btVFtndo6amZoMHzG9V7u6Pxf8AZW+IpgNs0WCrdofTDCC8WFxIsuNcnYySItJsiRx8fNM7Tb3ZvzUSriXu7lG4Gpbc9SkYjHVA2Kje6bCBfquSiSjNWY3EWeQN7h7r3nsrUBw9MNcDlaAYgQYuOV14bjaRDg4HeCDzBn7L1LsdXmq4TIfTzEC3eBiw/wBRV8J00vJny4rjKXg3LHDrzTiYBI4kefwp9ajAcQhCA6goQgOObITD2GL+i650l3AD1QDyvIHXigORA6/ICKgn8G665w38YXSyRFgPlkAhjotGulr6JYbHzeSu5piN9p9fsksdfTUfLoCJtXDipSeCBdjhfS4K8Jax3domzi4C154ActNF7L2qqOFNjNz3weYgkDrbyWJwuCL8WQIIbeY0sAG9OSzZclOjbgw3HdZaOwopYfIxolxaBzMgmegKexdP/hagqDvOJPGLACfJc2lW/wAWjS3A5v8A1A9Sl9pHFlMkCRF/sqLo0w5aMq3FENZAlxiOms8lLZsKtX7znAAGwi3W0lNbPw4YMxM2A3eYVidtspx3h4T8uowki/NCUuhGI2Ni2Duupm0ASRbcJO9UdfbmIokNqsMDiI9Rr5q4xXadz702OLZLQ6LAgaSbaJjCMe85n5zmAd3YeYMWLbcQrJL5oz449pvlHcH2rbWnuESIO8e1rK9pYZ30AHa66Rl36dfVUuMwYw1RvdEHvAwPZXdTHl1Ihp3fAoXTdlm10qKTa9fEPAFJ0RIdHpoqFtKmx+bFPfUf/Yw6f5pE+2i0OxMQ5wqta7K/NfmCIkHcZU7F7PbUY0U6ID8pa8sLQHhwh2Z0gzb1Klj57ZVmW3pELD9p6DWgMpubT/y6brnx91zatVlWlmpEOaTBjjrpuN09Q2c+kwsFMC2UX0Eyf90zU2e5ggASXZjA9/JRyVfAw32zKbWwha1ouCHacLE/Zbn+HrJqB3CmT4y8AKl20M7e8LyDPhb2Wl/hnTltQ8Axo8MznLuJ7pK/JLMtuOT8o3FMHNyj1sPynlwBdXoHknEIQgOrjnQupmtqOFyUAl1MySN64J0MpbHSJEAfNVxsTJJ8oCA6afIELodAiD6H7pb3QJTZqkahAJLeWvHj4BIzE2gmOBj8KQbwR4qOx2UlAVu3MB9WkQB3m95vHMPyJHVZTsvSHfeQQS5bDb+0BSoueP16N8Tx5C56LKUn/SpF2si0f1ONhbjJWTNW9G3TuXptBs531cS9+rZLWzwb+8nqpXaj/kv8ErYmH+mAHQCBf7yqztbjm5MgM5nAdBBPsq/rbNGPnIkiqFZ2SIiw1UpmyqWb/FZD+Z9BBso9El7w0HmT4X91a7YaBRZP6i8OcdNXSfRVxNeR/Uns2RR7zjeRpusdbCbxxVVQcc8sGVjSOvTfYKdhKoy6SRz4bk1XrPqB2QAZTAnmIkxyKtbtKzIo7Wym2liDVhxM2t1upWz3wwAcLz5KNtCg2ixrSRO48ePundi0s4IPvpdUPs2KthVVD9OucvL91qsNiwANQDHgs1tbCOa8nWTPRaLCup1aTQw3EyN4PNThdlWoSpMs/wCcaYKh4yt3SRrxUV9BzZGo3eSgfzOjXaSoykzmPGuGhnbNSxnSFpf4Wf8AKqn/AKh7FY/a9YGQOML0vsfsX+VoZScznHMSBEToOit00W3ZTrZJQ2l8hCFvPKOIQhAdTdZkhOIQEMAt3eaea2RMnr+Fx7ybRb4LpqgSQY0+b0A60SCPLqJhLDSR3vT3XabYS0AwSW/LemhTYdJncPnndS1FxeonRAZ7tZTmmHRYPv8A6muH4WeoV8wpZu6M1idJgwVr+0jA/Dv1ytykRa+YfZYPEk/QYd7XifUfdYdQveehpeYV+mqwTxciNYWe7XUh9Jr4uHQfA/vCvdlMED/L8Kg9pGj6RYdXkBo5yDPQCVxNOJZFuOS0VXZKjJLnCZ0+yl7bqF1cUyO60B3jqAArXZdBtOmI4D2gwqPEYjNUq1JAEhoO7KDBPmm2lRbGW6bl4LDBUA4wZ3pArljqjckZiGga6AjceACmYKqAzNy+yqsLUz13POjAfMyLR1XZ8JJHIx3NyZS1WurVXFxkBxA8B/srvZNcUtwJBkdCodPCgOcWxEklp16Ql4bCtdUbAguBJ10mQT0I8lRTuy+coVTGtt44VHggRu9bm3NQcJSLaznAkWi3pPkrHaGBb9I5ZzB333qNRqE2iE5uznqJxpdGiwVTNMm4AVLtihEkC3ul4HG5XCdDY/lW+0aQLL8F2XK5IQ9rMQH5nsne4T5he6NXh4pgVmDdnb/5Be4hatN8mLXdo6hCFqMJxCEIDqj4hklvBSE06lfrPluQDT8MBp6p+joIEJRErqAEIQgBcc0HVdQgIu0cPnpPYN7SB5WXmFW9B43gz5GV6njK2RjnHRrSfISvJrkhv9591k1LSaN+jTaZotj1xlZxAhRe0bSatEN1GZ3sPynMI0NPCEoNL6uci2WG8gDdZk+KNTVSssHU4pARu8LrM7LYCHDdndu1GYwtdUZNOOM+xWP2ZUh72/2vNvAn0V0uGiGJupE/aFcxkHzkExhqGQDWSb+SVtfDOLWECSCCY8PZPVsY2kyYJdFh766KL/rlk1JuNRGBROebwdY5qXgMKcxcToDwsLWVRR2642+mQN5N9fZKbjgDOZ0H9UgwRz5JuR2WDI+y1bTBY683kdVRVGkE7kYnHtYCGOHe3C8eCr31XZZ7xPE/ZQk7J4tNLl2THt75HELRCpmpNcR/T66H2WZ2S01HDjMSf3WprHK0MG4eyj5ONU6MoaRfiGNaLuqNA6uC9rC8x7IYA1McHbqQLj4kZW+pJ6L04LZpl7bPP1srnR1CELSYziEIQHUIQgBCEIAQhccbIDqSXqJiMW1oJcYA1lVY25JMU3lv93dHOwJXG6BY7aBdh6wb/wDm6OfdK8wDpfReOX2Wyo9o/qPLAAwXgm5J8LAeqydGmGYhzP6WuMdTKx6quGejoX2i0xIGZpG83Vjh6gaIKz1apGc8IhW2awPKVkjKjXONou3UwQBPyCsVimijinsGh7w6iT6ythhHGASd/usf2qouFYVBuge60zrbZnwXuaLzDuBHToPFRcZSBBkAbgeRUTZ2MHgRNlPqOL25bDxv5Qq919lu3a+CAMAGQCZB5e6HmnfNDhFh3hHkFa/S3n5wUjD4NpM5Wi2sCdeK7FO6EszSM+2lTLHkU3nfYaeabp0GvaASYG6APWVoauBaC65M/kqmq0SwwOmijJNdkoZZNWmRatINLQBbcpOJr5WXMmPJRq7p6WVViazswBMgOE/hRXLolupbma/sdtnD4djm1SW1Xul0tMR/QJG6DPiSt+x4IkGQd4Xjm0qeWpTqbiBm8Jg+4WkfTfSDXMqO+idQHEZSvRi9qo8ab3SbPQULEU9oVBcVn9TPupeA2lUNRgNQkFwBFrqW4hRq0LkoUzgpCEIAQhclAdVRtfbbaVmjO7huHiVYYkktIG9VtPAta22uvj+yi7+DqKXGVXPbnc6891oFhzjebTJUGhi3MeJsHWM896m46jEFtwSbcOnmu16barQ4xmiLHQ7vnNQ+SRBx+D+m8OABbqRHHgVV4xn/ABDiNDB8wPutBg6of3HeHPgqTH4V1KtDogixB1ErPqF7DVo3WShjGCzvEK2pnuNHIeyqccywA3lWOFfMCIEeKwpnpS6LbDu7o8dPuFB7Q0c9NwnUdQdRPWFZYRwy25qBtd0id40Wl/wZYf6GEw+KcDMw4eqvtj7Ra45Sb7vwVDqYUOc9psZke6hYjDmmQ7fxG9V8MvaNWcRJkyALKxpYmROth91msNj2vAzd08OPgpdOtlab38dFLfRDZZYCvck74UDFVZcVHp45rTLjcpqvjwTDbyotts6lQxWee8VEZRnJqZeJ6qQ4FxAPHT8qwoUA57W7g5rhzIPFdj2hNra7JW18MPoUSRrnHr+wVh2UrNfSdTeJH6XSYEG4IPGEjtFSAw9Ef5pjmQd55qPsMgGZIzCD4zY+P5XoHkFlszAuw9ZzHOzU8pLHkRI4HceHUK7w+ymuc15s4QbaW3Kv2xn+hIIIA71pm4iDuVr2fxOekCdV1dnGWUIXUKwidQShR9ovy0nuAzQCYkNmL6nRAKNS+ojouZ40IN1D2XTc9gdUDQTcBuawItOa8qX/AC7PhQHS8EageMILwREjqj+VbzR/Kt5oChxtCC8SIMOFx1VVhKga9wmA634Oi1OOwbY01kLN19mAFVS4ZJHMZQgioNR+ocD1jVQ+01RrvounUOH/AIkfdaXZuFbUbleJgQeYWf7WbHFOm1wPdFUQOTg5V5o3Bl+nlWRFO94JaPyrSiwZdQCq7Z9Brn30H2VoKAN925eckj05t9Eqg+yiY+qAOJ9lIbh2i8FRdoYRtomZ9FY37aK4r32UtQDPB3qVjMM00z4SIhM7UwpafqNaS1oh4GoB/qHhwTuzmtfTdvG4zxUoIlKXgrKeGAZJ4eCXhcJmEuMDh+VaVMACxrY1TwwM2ARRDnwUWKoCRCl4DDi51tfl5qzdscWJTz8MxjCLru3yRc+KRRUodUOkDp6q/wBl4cOqNI3XPQfkqnw1AB/itf2ZwLYc7dMC/U+4XcK3SRXqXUSD2m72RtlVUmFh7psDOo3GVc7cpNdUtpAvMqM3CAjfGhWx9nnIu6OGzsewxBmOShdl6xpk03a5iI5gwp+y3wxvGBPiLH2Ri6TWV2VMstfrycN/l7LoZd5kIQrCNDOPxGRhMgGwE6CTqffoo2IxRH0g631GuB5HKCPuOqj7WqS9mVpe4PAgkBoMEgEnfobcBO5K2pS+rlpOhr3U3EQf0uGQg8YB3rpwrtoY5xDaTXkdwiGgS52TutFt87kiqxzTT+pmLnSGMZYlk3DoGoDpIkaaqVhsMPqVGtBGYQ+qCZkWhnlr7lWuCoMpw1k7/wBUk6zqeZQEmlTAaA0ZQAIHDkmqTnFxE6cgpKjUP1uQD7myq/HYaxMWF1ZJNRkghcasFVgMO4QZsdYgQqPt/VOSnTmZdm8hH/sVe4vaIw7e+N8Dn+yxvaGo+tVNXKcgytaRcAczzMqjO9sGkadMk8isi03ZcrWnXXT3VwBuk+QVVhKN5O/2VwCNb+RXnRR6U2rHaDCZBPgeihYkGm4lzjl3WHkrEaTpZVlek+oQTdtMyeBJ08olWKNuirdtTbNBsbZ80JcLvkweGgn3WW2lsv6D3fRMX79MxB356fD/AC+XBbjZGMD2jiBCi7XwTXB9SJgR0Gp+cFveNbKR56yy37jOu/8ArIMxcGykUMbN/wAKHWwb6bc7e+w/2368imsBUDmyOP2CzNOBri4zJuKxRItZMu7wHe9lys2xSMM7QX8iqnJvstUUh/AbJNWpY93eY05eKldrtpfRptw9AkPIAMXIbpr/AHH8qxZWbhaM6vcSGt/uP4HFU1HAPDnVao/xHaTunfy4DkteOChH9MOXI5y/CThMCTRY3N32t3AQd8KGysQcrtQr3ZtOQLgAa3TO0NmF7y8CCP8Av5+KnRVYjZOIJzN3tM9HX95VyGB7YO4yFmadT6dam4yBIY7wcYE9YWxZRAXYo4xUriVK4rCJCr7P7rQ0mRUa8k8A6T6E+al/yrZaYu0ENPCdb9E8uOncugjYRoDnAWCklu9MsokEmRfl+6WQ7iPL90AsFR6H63J5jIEb02ygQZkX5fugH0kuCS5ruI8v3ULaxIphrTDnEBp57z7+aMFTtVn8zWyD9LLDx/qPTTorLBbOaGOpES3fO+eKf2fgfptAAbO917qXTZHidSopeTt+DJ7a2T9GHUxNOe8NS3/qHFvEbksNkSDIK0OLaSJJsOSy+02uYPqUiA0m7YkA65gJ0O/z4rLmwpe5GvDmbe2Rx1XK0+C0eyMHlogOFzc9dx6WVDsel9eoHH9LRLhzmzfMei1wXdND7M5qZ/VGeNM0Knd0JgDhOn5V61vdASK2GDjPJPMbAWlKjLZnqlE0Ksgf4bzccFHr7HBpuqURDxfKNHwNI3HmtLXoZhFk3hMKWCAZHgouCfBKM3F2jCNxzHsOXryVvsSkGt+q/wDS0W5mdw3nlxTu0eyodX+ow5WvP+IBx1nqfXxMW2CwRbDbZW/ptp66rPjwNS5NOTOnGo/IxgsEXVDXqiDHdaTOQc92Y7+GiY28C4w3d7q7NImLiOAH7rlXDzw8lqcbMiZF2XhYpAHUhK+rlBa7UaKXRpkCJSMVhg8cDxXa4BR7RwDazHNNnEQCOO4nwMKy2NVe6k36oIqAZXSIkixd4HVdo4Eh0kiFPAXIoNiYQuwhSOCkIQgBCEIAQhCAEh9IEgkAkaTu8EtQBtRt7Gz8t41vrEkaaHiOKAnoVc7azbWNwD4SYgxwlDtrNBjK7f6TIHMFpHRAWEJIpN/tHkFFdtEBgdlcZdlgC4MkaG+7xSsJjm1BI0gHib8hf/cIB+nRa2crQJ1gATu3eCWoOJ2m1hgtduvEC5A8REibb0VdpZRJbaSNeFQU+HEz4ICehVdXbTW6sfqRYcASNeMQOZHNKfthg3O1OoiYkgjiCBM8xxQFkhQRtNt7aRvEXE6m271HFIdtdocG5XEkwIg3zNbBvY96SDeGnlIFghdQgBCEIAQhCAEIQgOIXUIAQhCAEIQgBCEIASUIQHQuFCEALqEIAK4hCAEBCEAIXEIBaEIQAhCEAIQhACEIQAhCEB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1790700"/>
            <a:ext cx="32289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275" y="3356992"/>
            <a:ext cx="199072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12" descr="Znalezione obrazy dla zapytania cluster headache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238" y="1268761"/>
            <a:ext cx="4286250" cy="2431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rostokąt 8"/>
          <p:cNvSpPr/>
          <p:nvPr/>
        </p:nvSpPr>
        <p:spPr>
          <a:xfrm>
            <a:off x="4932040" y="3933056"/>
            <a:ext cx="4104456" cy="1850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400" b="1" dirty="0">
                <a:solidFill>
                  <a:srgbClr val="0070C0"/>
                </a:solidFill>
              </a:rPr>
              <a:t>Mężczyźni chorują 9 x częściej</a:t>
            </a:r>
          </a:p>
          <a:p>
            <a:r>
              <a:rPr lang="pl-PL" sz="2400" b="1" dirty="0">
                <a:solidFill>
                  <a:srgbClr val="0070C0"/>
                </a:solidFill>
              </a:rPr>
              <a:t>w 2-4 dekadzie życia</a:t>
            </a:r>
          </a:p>
          <a:p>
            <a:r>
              <a:rPr lang="pl-PL" sz="2400" b="1" dirty="0">
                <a:solidFill>
                  <a:srgbClr val="0070C0"/>
                </a:solidFill>
              </a:rPr>
              <a:t>Napad: 15-180 min.</a:t>
            </a:r>
          </a:p>
        </p:txBody>
      </p:sp>
    </p:spTree>
    <p:extLst>
      <p:ext uri="{BB962C8B-B14F-4D97-AF65-F5344CB8AC3E}">
        <p14:creationId xmlns:p14="http://schemas.microsoft.com/office/powerpoint/2010/main" val="8214500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229600" cy="980728"/>
          </a:xfrm>
        </p:spPr>
        <p:txBody>
          <a:bodyPr>
            <a:normAutofit/>
          </a:bodyPr>
          <a:lstStyle/>
          <a:p>
            <a:r>
              <a:rPr lang="pl-PL" sz="3600" b="1" dirty="0">
                <a:solidFill>
                  <a:srgbClr val="0070C0"/>
                </a:solidFill>
              </a:rPr>
              <a:t>Leczenie klasterowego bólu głowy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323528" y="836712"/>
            <a:ext cx="7906072" cy="5904656"/>
          </a:xfrm>
        </p:spPr>
        <p:txBody>
          <a:bodyPr>
            <a:normAutofit lnSpcReduction="10000"/>
          </a:bodyPr>
          <a:lstStyle/>
          <a:p>
            <a:pPr>
              <a:buBlip>
                <a:blip r:embed="rId2"/>
              </a:buBlip>
            </a:pPr>
            <a:r>
              <a:rPr lang="pl-PL" u="sng" dirty="0">
                <a:solidFill>
                  <a:srgbClr val="FF0000"/>
                </a:solidFill>
              </a:rPr>
              <a:t>Przerwanie napadu</a:t>
            </a:r>
            <a:r>
              <a:rPr lang="pl-PL" dirty="0">
                <a:solidFill>
                  <a:srgbClr val="FF0000"/>
                </a:solidFill>
              </a:rPr>
              <a:t>:</a:t>
            </a:r>
          </a:p>
          <a:p>
            <a:r>
              <a:rPr lang="pl-PL" sz="2800" dirty="0"/>
              <a:t>Oddychanie 100% tlenem 7l/min</a:t>
            </a:r>
          </a:p>
          <a:p>
            <a:r>
              <a:rPr lang="pl-PL" sz="2800" dirty="0" err="1"/>
              <a:t>Sumatryptan</a:t>
            </a:r>
            <a:r>
              <a:rPr lang="pl-PL" sz="2800" dirty="0"/>
              <a:t> podskórnie 6-12 mg</a:t>
            </a:r>
          </a:p>
          <a:p>
            <a:r>
              <a:rPr lang="pl-PL" sz="2800" dirty="0" err="1"/>
              <a:t>Sumatryptan</a:t>
            </a:r>
            <a:r>
              <a:rPr lang="pl-PL" sz="2800" dirty="0"/>
              <a:t> donosowy 20mg</a:t>
            </a:r>
          </a:p>
          <a:p>
            <a:r>
              <a:rPr lang="pl-PL" sz="2800" dirty="0" err="1"/>
              <a:t>Zolmitryptan</a:t>
            </a:r>
            <a:r>
              <a:rPr lang="pl-PL" sz="2800" dirty="0"/>
              <a:t> donosowo 5mg i doustnie 10mg</a:t>
            </a:r>
          </a:p>
          <a:p>
            <a:r>
              <a:rPr lang="pl-PL" sz="2800" dirty="0" err="1"/>
              <a:t>Dexamethason</a:t>
            </a:r>
            <a:r>
              <a:rPr lang="pl-PL" sz="2800" dirty="0"/>
              <a:t> 24-32 mg/d 2-3 dni</a:t>
            </a:r>
          </a:p>
          <a:p>
            <a:pPr>
              <a:buBlip>
                <a:blip r:embed="rId2"/>
              </a:buBlip>
            </a:pPr>
            <a:r>
              <a:rPr lang="pl-PL" u="sng" dirty="0">
                <a:solidFill>
                  <a:srgbClr val="FF0000"/>
                </a:solidFill>
              </a:rPr>
              <a:t>Leczenie zapobiegawcze</a:t>
            </a:r>
            <a:r>
              <a:rPr lang="pl-PL" dirty="0">
                <a:solidFill>
                  <a:srgbClr val="FF0000"/>
                </a:solidFill>
              </a:rPr>
              <a:t>: </a:t>
            </a:r>
          </a:p>
          <a:p>
            <a:r>
              <a:rPr lang="pl-PL" sz="2800" dirty="0"/>
              <a:t>Kwas walproinowy</a:t>
            </a:r>
          </a:p>
          <a:p>
            <a:r>
              <a:rPr lang="pl-PL" sz="2800" dirty="0"/>
              <a:t>Węglan litu 600-1500mg/ dobę (stężenie we krwi o,6-1,2 </a:t>
            </a:r>
            <a:r>
              <a:rPr lang="pl-PL" sz="2800" dirty="0" err="1"/>
              <a:t>mmol</a:t>
            </a:r>
            <a:r>
              <a:rPr lang="pl-PL" sz="2800" dirty="0"/>
              <a:t>/l</a:t>
            </a:r>
          </a:p>
          <a:p>
            <a:r>
              <a:rPr lang="pl-PL" sz="2800" dirty="0" err="1"/>
              <a:t>Topiramat</a:t>
            </a:r>
            <a:r>
              <a:rPr lang="pl-PL" sz="2800" dirty="0"/>
              <a:t>  &gt;= 100mg/dobę</a:t>
            </a:r>
          </a:p>
          <a:p>
            <a:r>
              <a:rPr lang="pl-PL" sz="2800" dirty="0" err="1"/>
              <a:t>Baclofen</a:t>
            </a:r>
            <a:r>
              <a:rPr lang="pl-PL" sz="2800" dirty="0"/>
              <a:t> 15-30mg/dobę</a:t>
            </a:r>
          </a:p>
          <a:p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13192361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16632"/>
            <a:ext cx="8769152" cy="1008112"/>
          </a:xfrm>
        </p:spPr>
        <p:txBody>
          <a:bodyPr>
            <a:normAutofit/>
          </a:bodyPr>
          <a:lstStyle/>
          <a:p>
            <a:pPr algn="l"/>
            <a:r>
              <a:rPr lang="pl-PL" sz="3600" b="1" dirty="0">
                <a:solidFill>
                  <a:srgbClr val="0070C0"/>
                </a:solidFill>
              </a:rPr>
              <a:t>Hemikrania napadowa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lnSpcReduction="10000"/>
          </a:bodyPr>
          <a:lstStyle/>
          <a:p>
            <a:endParaRPr lang="pl-PL" dirty="0"/>
          </a:p>
          <a:p>
            <a:r>
              <a:rPr lang="pl-PL" dirty="0"/>
              <a:t>Napad bólu przypomina ból głowy Hortona</a:t>
            </a:r>
          </a:p>
          <a:p>
            <a:r>
              <a:rPr lang="pl-PL" dirty="0"/>
              <a:t>U nastolatków i w 3-ciej dekadzie życia</a:t>
            </a:r>
          </a:p>
          <a:p>
            <a:r>
              <a:rPr lang="pl-PL" dirty="0"/>
              <a:t>Poszczególny napad trwa  2-30 min., w ciągu dnia: 6-40 napadów</a:t>
            </a:r>
          </a:p>
          <a:p>
            <a:endParaRPr lang="pl-PL" dirty="0"/>
          </a:p>
          <a:p>
            <a:r>
              <a:rPr lang="pl-PL" dirty="0"/>
              <a:t>Postać przewlekła: ponad rok, </a:t>
            </a:r>
          </a:p>
          <a:p>
            <a:pPr marL="0" indent="0">
              <a:buNone/>
            </a:pPr>
            <a:r>
              <a:rPr lang="pl-PL" dirty="0"/>
              <a:t>    okres remisji krótszy niż miesiąc</a:t>
            </a:r>
          </a:p>
          <a:p>
            <a:r>
              <a:rPr lang="pl-PL" dirty="0"/>
              <a:t>Leczenie: </a:t>
            </a:r>
            <a:r>
              <a:rPr lang="pl-PL" dirty="0" err="1"/>
              <a:t>Indometacyna</a:t>
            </a:r>
            <a:r>
              <a:rPr lang="pl-PL" dirty="0"/>
              <a:t> doustnie</a:t>
            </a:r>
          </a:p>
          <a:p>
            <a:endParaRPr lang="pl-P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1874"/>
            <a:ext cx="1577727" cy="1787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869161"/>
            <a:ext cx="1872208" cy="1945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47873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0" y="116632"/>
            <a:ext cx="8229600" cy="648072"/>
          </a:xfrm>
        </p:spPr>
        <p:txBody>
          <a:bodyPr>
            <a:normAutofit/>
          </a:bodyPr>
          <a:lstStyle/>
          <a:p>
            <a:r>
              <a:rPr lang="pl-PL" sz="3600" b="1" dirty="0">
                <a:solidFill>
                  <a:srgbClr val="0070C0"/>
                </a:solidFill>
              </a:rPr>
              <a:t>Nerwoból nerwu trójdzielnego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323528" y="836712"/>
            <a:ext cx="8640960" cy="5904656"/>
          </a:xfrm>
        </p:spPr>
        <p:txBody>
          <a:bodyPr/>
          <a:lstStyle/>
          <a:p>
            <a:r>
              <a:rPr lang="pl-PL" dirty="0"/>
              <a:t>Krótkotrwałe napady w obszarze unerwionym przez n. V, napad przypomina przejście prądu elektrycznego</a:t>
            </a:r>
          </a:p>
          <a:p>
            <a:r>
              <a:rPr lang="pl-PL" dirty="0"/>
              <a:t>Częstość występowania 15/100 000</a:t>
            </a:r>
          </a:p>
          <a:p>
            <a:r>
              <a:rPr lang="pl-PL" dirty="0"/>
              <a:t>Po 40 roku życia, szczyt </a:t>
            </a:r>
            <a:r>
              <a:rPr lang="pl-PL" dirty="0" err="1"/>
              <a:t>zachorowań</a:t>
            </a:r>
            <a:r>
              <a:rPr lang="pl-PL" dirty="0"/>
              <a:t>: 5-7 dekada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500" y="3645024"/>
            <a:ext cx="2671972" cy="2952328"/>
          </a:xfrm>
          <a:prstGeom prst="rect">
            <a:avLst/>
          </a:prstGeom>
          <a:noFill/>
          <a:ln w="28575">
            <a:solidFill>
              <a:srgbClr val="FF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45024"/>
            <a:ext cx="2555776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080" y="3645024"/>
            <a:ext cx="2930040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58537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/>
              <a:t>Leczenie neuralgii nerwu trójdzielnego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/>
              <a:t>Karbamazepina </a:t>
            </a:r>
          </a:p>
          <a:p>
            <a:r>
              <a:rPr lang="pl-PL" dirty="0"/>
              <a:t>Kw. Walproinowy</a:t>
            </a:r>
          </a:p>
          <a:p>
            <a:r>
              <a:rPr lang="pl-PL" dirty="0"/>
              <a:t>Leki p-padaczkowe nowej generacji np. </a:t>
            </a:r>
            <a:r>
              <a:rPr lang="pl-PL" dirty="0" err="1"/>
              <a:t>gabapentyna</a:t>
            </a:r>
            <a:endParaRPr lang="pl-PL" dirty="0"/>
          </a:p>
          <a:p>
            <a:r>
              <a:rPr lang="pl-PL" dirty="0" err="1"/>
              <a:t>Baklofen</a:t>
            </a:r>
            <a:endParaRPr lang="pl-PL" dirty="0"/>
          </a:p>
          <a:p>
            <a:endParaRPr lang="pl-PL" dirty="0"/>
          </a:p>
          <a:p>
            <a:r>
              <a:rPr lang="pl-PL" dirty="0"/>
              <a:t>Leczenie operacyjne</a:t>
            </a:r>
          </a:p>
          <a:p>
            <a:r>
              <a:rPr lang="pl-PL" dirty="0"/>
              <a:t>Radioterapia</a:t>
            </a:r>
          </a:p>
          <a:p>
            <a:r>
              <a:rPr lang="pl-PL" dirty="0"/>
              <a:t>Gamma </a:t>
            </a:r>
            <a:r>
              <a:rPr lang="pl-PL" dirty="0" err="1"/>
              <a:t>knife</a:t>
            </a:r>
            <a:endParaRPr lang="pl-PL" dirty="0"/>
          </a:p>
          <a:p>
            <a:r>
              <a:rPr lang="pl-PL" dirty="0" err="1"/>
              <a:t>magnetostymulacja</a:t>
            </a:r>
            <a:r>
              <a:rPr lang="pl-PL" dirty="0"/>
              <a:t>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221088"/>
            <a:ext cx="38290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80549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rmAutofit/>
          </a:bodyPr>
          <a:lstStyle/>
          <a:p>
            <a:r>
              <a:rPr lang="pl-PL" sz="3600" dirty="0"/>
              <a:t>Bóle głowy objawowe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504" y="980728"/>
            <a:ext cx="8928992" cy="5688632"/>
          </a:xfrm>
        </p:spPr>
        <p:txBody>
          <a:bodyPr>
            <a:normAutofit lnSpcReduction="10000"/>
          </a:bodyPr>
          <a:lstStyle/>
          <a:p>
            <a:pPr>
              <a:buBlip>
                <a:blip r:embed="rId2"/>
              </a:buBlip>
            </a:pPr>
            <a:r>
              <a:rPr lang="pl-PL" i="1" dirty="0">
                <a:solidFill>
                  <a:srgbClr val="0070C0"/>
                </a:solidFill>
              </a:rPr>
              <a:t>W przebiegu chorób naczyniowych</a:t>
            </a:r>
            <a:r>
              <a:rPr lang="pl-PL" dirty="0"/>
              <a:t>:</a:t>
            </a:r>
          </a:p>
          <a:p>
            <a:pPr marL="0" indent="0">
              <a:buNone/>
            </a:pPr>
            <a:r>
              <a:rPr lang="pl-PL" dirty="0"/>
              <a:t>	Krwotok  podpajęczynówkowy, krwotok 	śródmózgowy, udar niedokrwienny, TIA, zapalenie 	olbrzymiokomórkowe tętnicy skroniowej</a:t>
            </a:r>
          </a:p>
          <a:p>
            <a:pPr>
              <a:buBlip>
                <a:blip r:embed="rId2"/>
              </a:buBlip>
            </a:pPr>
            <a:r>
              <a:rPr lang="pl-PL" i="1" dirty="0">
                <a:solidFill>
                  <a:srgbClr val="0070C0"/>
                </a:solidFill>
              </a:rPr>
              <a:t>Ból głowy spowodowany urazem głowy i/lub szyi</a:t>
            </a:r>
          </a:p>
          <a:p>
            <a:pPr>
              <a:buBlip>
                <a:blip r:embed="rId2"/>
              </a:buBlip>
            </a:pPr>
            <a:r>
              <a:rPr lang="pl-PL" i="1" dirty="0">
                <a:solidFill>
                  <a:srgbClr val="0070C0"/>
                </a:solidFill>
              </a:rPr>
              <a:t>Ból głowy </a:t>
            </a:r>
            <a:r>
              <a:rPr lang="pl-PL" i="1" dirty="0" err="1">
                <a:solidFill>
                  <a:srgbClr val="0070C0"/>
                </a:solidFill>
              </a:rPr>
              <a:t>ponapadowy</a:t>
            </a:r>
            <a:endParaRPr lang="pl-PL" i="1" dirty="0">
              <a:solidFill>
                <a:srgbClr val="0070C0"/>
              </a:solidFill>
            </a:endParaRPr>
          </a:p>
          <a:p>
            <a:pPr>
              <a:buBlip>
                <a:blip r:embed="rId2"/>
              </a:buBlip>
            </a:pPr>
            <a:r>
              <a:rPr lang="pl-PL" i="1" dirty="0">
                <a:solidFill>
                  <a:srgbClr val="0070C0"/>
                </a:solidFill>
              </a:rPr>
              <a:t>Ból głowy spowodowany nadciśnieniem wewnątrzczaszkowym</a:t>
            </a:r>
            <a:r>
              <a:rPr lang="pl-PL" dirty="0"/>
              <a:t>: samoistnym, objawowym</a:t>
            </a:r>
          </a:p>
          <a:p>
            <a:pPr>
              <a:buBlip>
                <a:blip r:embed="rId2"/>
              </a:buBlip>
            </a:pPr>
            <a:r>
              <a:rPr lang="pl-PL" i="1" dirty="0">
                <a:solidFill>
                  <a:srgbClr val="0070C0"/>
                </a:solidFill>
              </a:rPr>
              <a:t>Ból głowy spowodowany infekcją</a:t>
            </a:r>
          </a:p>
          <a:p>
            <a:pPr>
              <a:buBlip>
                <a:blip r:embed="rId2"/>
              </a:buBlip>
            </a:pPr>
            <a:r>
              <a:rPr lang="pl-PL" i="1" dirty="0">
                <a:solidFill>
                  <a:srgbClr val="0070C0"/>
                </a:solidFill>
              </a:rPr>
              <a:t>Ból głowy spowodowany działaniem substancji chemicznych  </a:t>
            </a:r>
          </a:p>
        </p:txBody>
      </p:sp>
    </p:spTree>
    <p:extLst>
      <p:ext uri="{BB962C8B-B14F-4D97-AF65-F5344CB8AC3E}">
        <p14:creationId xmlns:p14="http://schemas.microsoft.com/office/powerpoint/2010/main" val="37443926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400" dirty="0"/>
              <a:t>cd.</a:t>
            </a:r>
            <a:r>
              <a:rPr lang="pl-PL" dirty="0"/>
              <a:t> </a:t>
            </a:r>
            <a:r>
              <a:rPr lang="pl-PL" sz="3600" dirty="0"/>
              <a:t>Bóle głowy objawowe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Blip>
                <a:blip r:embed="rId2"/>
              </a:buBlip>
            </a:pPr>
            <a:r>
              <a:rPr lang="pl-PL" dirty="0"/>
              <a:t>Ból głowy spowodowany chorobami psychicznymi</a:t>
            </a:r>
          </a:p>
          <a:p>
            <a:pPr>
              <a:buBlip>
                <a:blip r:embed="rId2"/>
              </a:buBlip>
            </a:pPr>
            <a:r>
              <a:rPr lang="pl-PL" dirty="0"/>
              <a:t>Bóle głowy spowodowane zaburzeniami hemostazy</a:t>
            </a:r>
          </a:p>
          <a:p>
            <a:pPr>
              <a:buBlip>
                <a:blip r:embed="rId2"/>
              </a:buBlip>
            </a:pPr>
            <a:r>
              <a:rPr lang="pl-PL" dirty="0"/>
              <a:t>Ból głowy spowodowany chorobami wewnątrzczaszkowymi: </a:t>
            </a:r>
            <a:r>
              <a:rPr lang="pl-PL"/>
              <a:t>guzem mózgu,  oczu</a:t>
            </a:r>
            <a:r>
              <a:rPr lang="pl-PL" dirty="0"/>
              <a:t>, uszu, zatok przynosowych, zębów, jamy ustnej i szyi</a:t>
            </a:r>
          </a:p>
          <a:p>
            <a:pPr>
              <a:buBlip>
                <a:blip r:embed="rId2"/>
              </a:buBlip>
            </a:pPr>
            <a:r>
              <a:rPr lang="pl-PL" dirty="0"/>
              <a:t>Neuralgia po przebytym półpaścu   </a:t>
            </a:r>
          </a:p>
        </p:txBody>
      </p:sp>
    </p:spTree>
    <p:extLst>
      <p:ext uri="{BB962C8B-B14F-4D97-AF65-F5344CB8AC3E}">
        <p14:creationId xmlns:p14="http://schemas.microsoft.com/office/powerpoint/2010/main" val="11163577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l730\Pictures\1954483-himalaje-gory-657-3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5"/>
            <a:ext cx="8784976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9642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/>
          </a:bodyPr>
          <a:lstStyle/>
          <a:p>
            <a:r>
              <a:rPr lang="pl-PL" sz="3600" dirty="0"/>
              <a:t>Pierwotne bóle głowy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760640"/>
          </a:xfrm>
        </p:spPr>
        <p:txBody>
          <a:bodyPr>
            <a:normAutofit lnSpcReduction="10000"/>
          </a:bodyPr>
          <a:lstStyle/>
          <a:p>
            <a:pPr>
              <a:buBlip>
                <a:blip r:embed="rId2"/>
              </a:buBlip>
            </a:pPr>
            <a:r>
              <a:rPr lang="pl-PL" b="1" dirty="0">
                <a:solidFill>
                  <a:srgbClr val="002060"/>
                </a:solidFill>
              </a:rPr>
              <a:t>Migrena</a:t>
            </a:r>
          </a:p>
          <a:p>
            <a:pPr>
              <a:buBlip>
                <a:blip r:embed="rId2"/>
              </a:buBlip>
            </a:pPr>
            <a:r>
              <a:rPr lang="pl-PL" b="1" dirty="0">
                <a:solidFill>
                  <a:srgbClr val="002060"/>
                </a:solidFill>
              </a:rPr>
              <a:t>Ból głowy typu napięciowego</a:t>
            </a:r>
          </a:p>
          <a:p>
            <a:pPr>
              <a:buBlip>
                <a:blip r:embed="rId2"/>
              </a:buBlip>
            </a:pPr>
            <a:r>
              <a:rPr lang="pl-PL" b="1" dirty="0">
                <a:solidFill>
                  <a:srgbClr val="002060"/>
                </a:solidFill>
              </a:rPr>
              <a:t>Klasterowy ból głowy</a:t>
            </a:r>
          </a:p>
          <a:p>
            <a:pPr>
              <a:buBlip>
                <a:blip r:embed="rId2"/>
              </a:buBlip>
            </a:pPr>
            <a:r>
              <a:rPr lang="pl-PL" b="1" dirty="0">
                <a:solidFill>
                  <a:srgbClr val="002060"/>
                </a:solidFill>
              </a:rPr>
              <a:t>Inne pierwotne bóle głowy</a:t>
            </a:r>
            <a:r>
              <a:rPr lang="pl-PL" dirty="0"/>
              <a:t>:</a:t>
            </a:r>
          </a:p>
          <a:p>
            <a:r>
              <a:rPr lang="pl-PL" dirty="0"/>
              <a:t>Kaszlowy ból głowy</a:t>
            </a:r>
          </a:p>
          <a:p>
            <a:r>
              <a:rPr lang="pl-PL" dirty="0"/>
              <a:t>Wysiłkowy ból głowy</a:t>
            </a:r>
          </a:p>
          <a:p>
            <a:r>
              <a:rPr lang="pl-PL" dirty="0"/>
              <a:t>Ból głowy związany z aktywnością seksualną</a:t>
            </a:r>
          </a:p>
          <a:p>
            <a:r>
              <a:rPr lang="pl-PL" dirty="0"/>
              <a:t>Pierwotny piorunujący ból głowy</a:t>
            </a:r>
          </a:p>
          <a:p>
            <a:r>
              <a:rPr lang="pl-PL" dirty="0" err="1"/>
              <a:t>Śródsenny</a:t>
            </a:r>
            <a:r>
              <a:rPr lang="pl-PL" dirty="0"/>
              <a:t> ból głowy</a:t>
            </a:r>
          </a:p>
          <a:p>
            <a:r>
              <a:rPr lang="pl-PL" dirty="0"/>
              <a:t>Nowy codzienny  uporczywy ból głowy</a:t>
            </a:r>
          </a:p>
          <a:p>
            <a:endParaRPr lang="pl-PL" dirty="0"/>
          </a:p>
        </p:txBody>
      </p:sp>
      <p:cxnSp>
        <p:nvCxnSpPr>
          <p:cNvPr id="5" name="Łącznik prostoliniowy 4"/>
          <p:cNvCxnSpPr/>
          <p:nvPr/>
        </p:nvCxnSpPr>
        <p:spPr>
          <a:xfrm>
            <a:off x="395536" y="2636912"/>
            <a:ext cx="874846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2613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Migrena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4997152"/>
          </a:xfrm>
        </p:spPr>
        <p:txBody>
          <a:bodyPr/>
          <a:lstStyle/>
          <a:p>
            <a:r>
              <a:rPr lang="pl-PL" dirty="0"/>
              <a:t>Choroba przewlekła, cechująca się napadami bólu głowy, którym mogą towarzyszyć inne objawy neurologiczne oraz zaburzenia wegetatywne (nudności, wymioty, bladość, poty).</a:t>
            </a:r>
          </a:p>
          <a:p>
            <a:r>
              <a:rPr lang="pl-PL" dirty="0"/>
              <a:t>Częściej u kobiet </a:t>
            </a:r>
          </a:p>
          <a:p>
            <a:r>
              <a:rPr lang="pl-PL" dirty="0"/>
              <a:t> </a:t>
            </a:r>
            <a:r>
              <a:rPr lang="pl-PL" u="sng" dirty="0">
                <a:solidFill>
                  <a:srgbClr val="FF0000"/>
                </a:solidFill>
              </a:rPr>
              <a:t>Choruje: </a:t>
            </a:r>
          </a:p>
          <a:p>
            <a:pPr marL="0" indent="0">
              <a:buNone/>
            </a:pPr>
            <a:r>
              <a:rPr lang="pl-PL" dirty="0"/>
              <a:t>    6% mężczyzn, </a:t>
            </a:r>
          </a:p>
          <a:p>
            <a:pPr marL="0" indent="0">
              <a:buNone/>
            </a:pPr>
            <a:r>
              <a:rPr lang="pl-PL" dirty="0"/>
              <a:t>    18% kobiet (w gr. wiekowej 30-35 lat nawet 30%)</a:t>
            </a:r>
          </a:p>
        </p:txBody>
      </p:sp>
    </p:spTree>
    <p:extLst>
      <p:ext uri="{BB962C8B-B14F-4D97-AF65-F5344CB8AC3E}">
        <p14:creationId xmlns:p14="http://schemas.microsoft.com/office/powerpoint/2010/main" val="2390843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>
                <a:solidFill>
                  <a:srgbClr val="002060"/>
                </a:solidFill>
              </a:rPr>
              <a:t>Etiologia i patogeneza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600200"/>
            <a:ext cx="8892480" cy="5257800"/>
          </a:xfrm>
        </p:spPr>
        <p:txBody>
          <a:bodyPr/>
          <a:lstStyle/>
          <a:p>
            <a:pPr marL="0" indent="0">
              <a:buNone/>
            </a:pPr>
            <a:r>
              <a:rPr lang="pl-PL" sz="2800" dirty="0"/>
              <a:t>   W korze płatów potylicznych (w migrenie z aurą) </a:t>
            </a:r>
          </a:p>
          <a:p>
            <a:pPr marL="0" indent="0">
              <a:buNone/>
            </a:pPr>
            <a:r>
              <a:rPr lang="pl-PL" sz="2800" dirty="0"/>
              <a:t>   W pniu mózgu (w migrenie bez aury)</a:t>
            </a:r>
          </a:p>
          <a:p>
            <a:r>
              <a:rPr lang="pl-PL" sz="2800" dirty="0"/>
              <a:t> fala depolaryzacji neuronalnej połączonej ze względnym niedokrwieniem</a:t>
            </a:r>
          </a:p>
          <a:p>
            <a:r>
              <a:rPr lang="pl-PL" sz="2800" dirty="0"/>
              <a:t>Następnie: pobudzenie włókien C nerwu trójdzielnego</a:t>
            </a:r>
          </a:p>
          <a:p>
            <a:r>
              <a:rPr lang="pl-PL" sz="2800" dirty="0"/>
              <a:t>Przewodzenie bodźców do opon m-r</a:t>
            </a:r>
          </a:p>
          <a:p>
            <a:r>
              <a:rPr lang="pl-PL" sz="2800" dirty="0"/>
              <a:t>Uwolnienie neuroprzekaźników: </a:t>
            </a:r>
          </a:p>
          <a:p>
            <a:pPr marL="0" indent="0">
              <a:buNone/>
            </a:pPr>
            <a:r>
              <a:rPr lang="pl-PL" sz="2800" dirty="0"/>
              <a:t>peptydu związanego z genem kalcytoniny i substancji P</a:t>
            </a:r>
          </a:p>
          <a:p>
            <a:pPr marL="0" indent="0">
              <a:buNone/>
            </a:pPr>
            <a:endParaRPr lang="pl-PL" sz="2800" dirty="0"/>
          </a:p>
        </p:txBody>
      </p:sp>
      <p:cxnSp>
        <p:nvCxnSpPr>
          <p:cNvPr id="5" name="Łącznik prosty ze strzałką 4"/>
          <p:cNvCxnSpPr/>
          <p:nvPr/>
        </p:nvCxnSpPr>
        <p:spPr>
          <a:xfrm>
            <a:off x="2076872" y="6165304"/>
            <a:ext cx="206308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Nawias klamrowy otwierający 3"/>
          <p:cNvSpPr/>
          <p:nvPr/>
        </p:nvSpPr>
        <p:spPr>
          <a:xfrm>
            <a:off x="131948" y="1700808"/>
            <a:ext cx="443480" cy="914400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47093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9531"/>
            <a:ext cx="4706999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9" y="2924944"/>
            <a:ext cx="4860032" cy="393305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Łącznik prostoliniowy 10"/>
          <p:cNvCxnSpPr/>
          <p:nvPr/>
        </p:nvCxnSpPr>
        <p:spPr>
          <a:xfrm>
            <a:off x="4283969" y="2924944"/>
            <a:ext cx="4860031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rostokąt 1">
            <a:extLst>
              <a:ext uri="{FF2B5EF4-FFF2-40B4-BE49-F238E27FC236}">
                <a16:creationId xmlns:a16="http://schemas.microsoft.com/office/drawing/2014/main" id="{CC92D359-1007-43D5-8FB8-F857D26A389B}"/>
              </a:ext>
            </a:extLst>
          </p:cNvPr>
          <p:cNvSpPr/>
          <p:nvPr/>
        </p:nvSpPr>
        <p:spPr>
          <a:xfrm>
            <a:off x="5004048" y="116632"/>
            <a:ext cx="4139952" cy="27363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002060"/>
                </a:solidFill>
              </a:rPr>
              <a:t>Uwolnienie w ścianie naczyń krwionośnych mediatorów naczyniowych (amin biogennych) i mediatorów bólu (kinin).</a:t>
            </a:r>
          </a:p>
          <a:p>
            <a:endParaRPr lang="pl-PL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002060"/>
                </a:solidFill>
              </a:rPr>
              <a:t>Pobudzenie komórek tucznych i uwolnienie z nich histaminy, która jest substancją rozszerzającą naczynia krwionośne.</a:t>
            </a:r>
          </a:p>
          <a:p>
            <a:endParaRPr lang="pl-PL" dirty="0"/>
          </a:p>
          <a:p>
            <a:pPr algn="ctr"/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C13CB3D2-E12C-4C69-B436-1BAA0835FED9}"/>
              </a:ext>
            </a:extLst>
          </p:cNvPr>
          <p:cNvSpPr/>
          <p:nvPr/>
        </p:nvSpPr>
        <p:spPr>
          <a:xfrm>
            <a:off x="420529" y="4149080"/>
            <a:ext cx="3600400" cy="23762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000" b="1" dirty="0">
                <a:solidFill>
                  <a:srgbClr val="002060"/>
                </a:solidFill>
              </a:rPr>
              <a:t>Przesiąkanie osocza poza naczynie (zapalenie neurogenne) i zwrotne pobudzenie nerwu V.</a:t>
            </a:r>
          </a:p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78844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0" y="620688"/>
            <a:ext cx="8229600" cy="836712"/>
          </a:xfrm>
        </p:spPr>
        <p:txBody>
          <a:bodyPr>
            <a:normAutofit/>
          </a:bodyPr>
          <a:lstStyle/>
          <a:p>
            <a:r>
              <a:rPr lang="pl-PL" sz="3600" b="1" dirty="0">
                <a:solidFill>
                  <a:srgbClr val="0070C0"/>
                </a:solidFill>
              </a:rPr>
              <a:t>Obraz kliniczny migreny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0" y="836712"/>
            <a:ext cx="8964488" cy="5289451"/>
          </a:xfrm>
        </p:spPr>
        <p:txBody>
          <a:bodyPr/>
          <a:lstStyle/>
          <a:p>
            <a:endParaRPr lang="pl-PL" dirty="0"/>
          </a:p>
          <a:p>
            <a:endParaRPr lang="pl-PL" dirty="0"/>
          </a:p>
          <a:p>
            <a:r>
              <a:rPr lang="pl-PL" b="1" dirty="0"/>
              <a:t>Faza zwiastunów</a:t>
            </a:r>
            <a:r>
              <a:rPr lang="pl-PL" dirty="0"/>
              <a:t>: zmiana nastroju, uczucie zmęczenia, trudności w koncentracji uwagi, nadmierne łaknienie, wrażenie sztywności karku, obrzęku (1-24 h przed bólem)</a:t>
            </a:r>
          </a:p>
          <a:p>
            <a:r>
              <a:rPr lang="pl-PL" b="1" dirty="0"/>
              <a:t>Faza aury</a:t>
            </a:r>
            <a:r>
              <a:rPr lang="pl-PL" dirty="0"/>
              <a:t>: objawy ogniskowe 5-20 min. przed bólem, odwracalne całkowicie</a:t>
            </a:r>
          </a:p>
          <a:p>
            <a:r>
              <a:rPr lang="pl-PL" b="1" dirty="0"/>
              <a:t>Aura wzrokowa</a:t>
            </a:r>
            <a:r>
              <a:rPr lang="pl-PL" dirty="0"/>
              <a:t>:</a:t>
            </a:r>
          </a:p>
        </p:txBody>
      </p:sp>
      <p:cxnSp>
        <p:nvCxnSpPr>
          <p:cNvPr id="5" name="Łącznik prostoliniowy 4"/>
          <p:cNvCxnSpPr/>
          <p:nvPr/>
        </p:nvCxnSpPr>
        <p:spPr>
          <a:xfrm>
            <a:off x="1691680" y="1340768"/>
            <a:ext cx="745232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1652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48680"/>
            <a:ext cx="2448272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908721"/>
            <a:ext cx="1872208" cy="141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988" y="2509838"/>
            <a:ext cx="2486025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429000"/>
            <a:ext cx="2540124" cy="285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817059"/>
            <a:ext cx="2892539" cy="2169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894" y="125796"/>
            <a:ext cx="2975586" cy="251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581129"/>
            <a:ext cx="3082206" cy="2276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rostokąt 1"/>
          <p:cNvSpPr/>
          <p:nvPr/>
        </p:nvSpPr>
        <p:spPr>
          <a:xfrm>
            <a:off x="2448844" y="125796"/>
            <a:ext cx="3275283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b="1" dirty="0">
                <a:solidFill>
                  <a:srgbClr val="002060"/>
                </a:solidFill>
              </a:rPr>
              <a:t>Aura wzrokowa</a:t>
            </a:r>
          </a:p>
        </p:txBody>
      </p:sp>
    </p:spTree>
    <p:extLst>
      <p:ext uri="{BB962C8B-B14F-4D97-AF65-F5344CB8AC3E}">
        <p14:creationId xmlns:p14="http://schemas.microsoft.com/office/powerpoint/2010/main" val="411568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1" dirty="0">
                <a:solidFill>
                  <a:srgbClr val="0070C0"/>
                </a:solidFill>
              </a:rPr>
              <a:t>Inne objawy aury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Blip>
                <a:blip r:embed="rId2"/>
              </a:buBlip>
            </a:pPr>
            <a:r>
              <a:rPr lang="pl-PL" dirty="0"/>
              <a:t>Objawy czuciowe: parestezje</a:t>
            </a:r>
          </a:p>
          <a:p>
            <a:pPr>
              <a:buBlip>
                <a:blip r:embed="rId2"/>
              </a:buBlip>
            </a:pPr>
            <a:r>
              <a:rPr lang="pl-PL" dirty="0"/>
              <a:t>Niedowłady (aura ruchowa):</a:t>
            </a:r>
          </a:p>
          <a:p>
            <a:r>
              <a:rPr lang="pl-PL" dirty="0"/>
              <a:t>migrena sporadyczna </a:t>
            </a:r>
            <a:r>
              <a:rPr lang="pl-PL" dirty="0" err="1"/>
              <a:t>połowiczoporaźna</a:t>
            </a:r>
            <a:endParaRPr lang="pl-PL" dirty="0"/>
          </a:p>
          <a:p>
            <a:r>
              <a:rPr lang="pl-PL" dirty="0"/>
              <a:t>rodzinna </a:t>
            </a:r>
            <a:r>
              <a:rPr lang="pl-PL" dirty="0" err="1"/>
              <a:t>połowiczoporaźna</a:t>
            </a:r>
            <a:r>
              <a:rPr lang="pl-PL" dirty="0"/>
              <a:t> </a:t>
            </a:r>
          </a:p>
          <a:p>
            <a:pPr>
              <a:buBlip>
                <a:blip r:embed="rId2"/>
              </a:buBlip>
            </a:pPr>
            <a:r>
              <a:rPr lang="pl-PL" dirty="0"/>
              <a:t>Afazja, dysfazja</a:t>
            </a:r>
          </a:p>
          <a:p>
            <a:pPr>
              <a:buBlip>
                <a:blip r:embed="rId2"/>
              </a:buBlip>
            </a:pPr>
            <a:r>
              <a:rPr lang="pl-PL" dirty="0"/>
              <a:t>Objawy z zakresu unaczynienia tylnej jamy: dyzartria, zawroty głowy, osłabienie słuchu, zaburzenia równowagi</a:t>
            </a:r>
          </a:p>
        </p:txBody>
      </p:sp>
    </p:spTree>
    <p:extLst>
      <p:ext uri="{BB962C8B-B14F-4D97-AF65-F5344CB8AC3E}">
        <p14:creationId xmlns:p14="http://schemas.microsoft.com/office/powerpoint/2010/main" val="119045683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864</Words>
  <Application>Microsoft Office PowerPoint</Application>
  <PresentationFormat>Pokaz na ekranie (4:3)</PresentationFormat>
  <Paragraphs>157</Paragraphs>
  <Slides>27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27</vt:i4>
      </vt:variant>
    </vt:vector>
  </HeadingPairs>
  <TitlesOfParts>
    <vt:vector size="31" baseType="lpstr">
      <vt:lpstr>Algerian</vt:lpstr>
      <vt:lpstr>Arial</vt:lpstr>
      <vt:lpstr>Calibri</vt:lpstr>
      <vt:lpstr>Motyw pakietu Office</vt:lpstr>
      <vt:lpstr>Bóle głowy</vt:lpstr>
      <vt:lpstr>Klasyfikacja bólów głowy  wg International Headache Society </vt:lpstr>
      <vt:lpstr>Pierwotne bóle głowy</vt:lpstr>
      <vt:lpstr>Migrena</vt:lpstr>
      <vt:lpstr>Etiologia i patogeneza </vt:lpstr>
      <vt:lpstr>Prezentacja programu PowerPoint</vt:lpstr>
      <vt:lpstr>Obraz kliniczny migreny</vt:lpstr>
      <vt:lpstr>Prezentacja programu PowerPoint</vt:lpstr>
      <vt:lpstr>Inne objawy aury</vt:lpstr>
      <vt:lpstr>cd. Aury</vt:lpstr>
      <vt:lpstr>Faza bólu głowy</vt:lpstr>
      <vt:lpstr>Faza ponapadowa</vt:lpstr>
      <vt:lpstr>Czynniki wywołujące ból głowy</vt:lpstr>
      <vt:lpstr>Leczenie migreny</vt:lpstr>
      <vt:lpstr>Zapobiegawcze leczenie migreny</vt:lpstr>
      <vt:lpstr>Migrena przewlekła</vt:lpstr>
      <vt:lpstr>Prezentacja programu PowerPoint</vt:lpstr>
      <vt:lpstr>Prezentacja programu PowerPoint</vt:lpstr>
      <vt:lpstr>Prezentacja programu PowerPoint</vt:lpstr>
      <vt:lpstr>Klasterowy ból głowy</vt:lpstr>
      <vt:lpstr>Leczenie klasterowego bólu głowy</vt:lpstr>
      <vt:lpstr>Hemikrania napadowa</vt:lpstr>
      <vt:lpstr>Nerwoból nerwu trójdzielnego</vt:lpstr>
      <vt:lpstr>Leczenie neuralgii nerwu trójdzielnego</vt:lpstr>
      <vt:lpstr>Bóle głowy objawowe</vt:lpstr>
      <vt:lpstr>cd. Bóle głowy objawowe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Bóle głowy</dc:title>
  <dc:creator>l730</dc:creator>
  <cp:lastModifiedBy>Marcin Owczarek</cp:lastModifiedBy>
  <cp:revision>48</cp:revision>
  <dcterms:created xsi:type="dcterms:W3CDTF">2015-10-26T21:43:25Z</dcterms:created>
  <dcterms:modified xsi:type="dcterms:W3CDTF">2023-10-13T21:59:29Z</dcterms:modified>
</cp:coreProperties>
</file>